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6" r:id="rId5"/>
    <p:sldId id="264" r:id="rId6"/>
    <p:sldId id="257" r:id="rId7"/>
    <p:sldId id="258" r:id="rId8"/>
    <p:sldId id="290" r:id="rId9"/>
    <p:sldId id="269" r:id="rId10"/>
    <p:sldId id="272" r:id="rId11"/>
    <p:sldId id="304" r:id="rId12"/>
    <p:sldId id="279" r:id="rId13"/>
    <p:sldId id="276" r:id="rId14"/>
    <p:sldId id="302" r:id="rId15"/>
    <p:sldId id="301" r:id="rId16"/>
    <p:sldId id="277" r:id="rId17"/>
    <p:sldId id="286" r:id="rId18"/>
    <p:sldId id="278" r:id="rId19"/>
    <p:sldId id="282" r:id="rId20"/>
    <p:sldId id="281" r:id="rId21"/>
    <p:sldId id="294" r:id="rId22"/>
    <p:sldId id="306" r:id="rId23"/>
    <p:sldId id="307" r:id="rId24"/>
    <p:sldId id="288" r:id="rId25"/>
    <p:sldId id="308" r:id="rId26"/>
    <p:sldId id="265" r:id="rId27"/>
    <p:sldId id="260" r:id="rId28"/>
    <p:sldId id="271" r:id="rId29"/>
    <p:sldId id="303" r:id="rId30"/>
    <p:sldId id="283" r:id="rId31"/>
    <p:sldId id="305" r:id="rId32"/>
    <p:sldId id="273" r:id="rId33"/>
    <p:sldId id="292" r:id="rId34"/>
    <p:sldId id="300" r:id="rId35"/>
    <p:sldId id="274" r:id="rId36"/>
    <p:sldId id="285" r:id="rId37"/>
    <p:sldId id="291" r:id="rId38"/>
    <p:sldId id="280" r:id="rId39"/>
    <p:sldId id="296" r:id="rId40"/>
    <p:sldId id="299" r:id="rId41"/>
    <p:sldId id="298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aswi H Vedamurthy" userId="313e161bf60740f3" providerId="LiveId" clId="{AD566B27-1A96-40FA-AB09-B9186E3D915D}"/>
    <pc:docChg chg="modSld">
      <pc:chgData name="Yashaswi H Vedamurthy" userId="313e161bf60740f3" providerId="LiveId" clId="{AD566B27-1A96-40FA-AB09-B9186E3D915D}" dt="2022-12-08T16:25:38.195" v="1" actId="14100"/>
      <pc:docMkLst>
        <pc:docMk/>
      </pc:docMkLst>
      <pc:sldChg chg="modSp mod">
        <pc:chgData name="Yashaswi H Vedamurthy" userId="313e161bf60740f3" providerId="LiveId" clId="{AD566B27-1A96-40FA-AB09-B9186E3D915D}" dt="2022-12-08T01:59:20.418" v="0" actId="12"/>
        <pc:sldMkLst>
          <pc:docMk/>
          <pc:sldMk cId="1663780162" sldId="260"/>
        </pc:sldMkLst>
        <pc:spChg chg="mod">
          <ac:chgData name="Yashaswi H Vedamurthy" userId="313e161bf60740f3" providerId="LiveId" clId="{AD566B27-1A96-40FA-AB09-B9186E3D915D}" dt="2022-12-08T01:59:20.418" v="0" actId="12"/>
          <ac:spMkLst>
            <pc:docMk/>
            <pc:sldMk cId="1663780162" sldId="260"/>
            <ac:spMk id="3" creationId="{A45AD8B9-3719-4696-A80F-16A618C5D134}"/>
          </ac:spMkLst>
        </pc:spChg>
      </pc:sldChg>
      <pc:sldChg chg="modSp mod">
        <pc:chgData name="Yashaswi H Vedamurthy" userId="313e161bf60740f3" providerId="LiveId" clId="{AD566B27-1A96-40FA-AB09-B9186E3D915D}" dt="2022-12-08T16:25:38.195" v="1" actId="14100"/>
        <pc:sldMkLst>
          <pc:docMk/>
          <pc:sldMk cId="2914791350" sldId="282"/>
        </pc:sldMkLst>
        <pc:picChg chg="mod">
          <ac:chgData name="Yashaswi H Vedamurthy" userId="313e161bf60740f3" providerId="LiveId" clId="{AD566B27-1A96-40FA-AB09-B9186E3D915D}" dt="2022-12-08T16:25:38.195" v="1" actId="14100"/>
          <ac:picMkLst>
            <pc:docMk/>
            <pc:sldMk cId="2914791350" sldId="282"/>
            <ac:picMk id="12" creationId="{06E0C255-787A-E854-AD23-58AE48794D2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3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Split this chart by the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8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Split this chart by the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8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6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Brittany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For the visual on the lefthand side, the exit_page_name_v2s are plotted based on the distinct count of </a:t>
            </a:r>
            <a:r>
              <a:rPr lang="en-US" err="1">
                <a:cs typeface="Calibri"/>
              </a:rPr>
              <a:t>visit_id</a:t>
            </a:r>
            <a:r>
              <a:rPr lang="en-US">
                <a:cs typeface="Calibri"/>
              </a:rPr>
              <a:t> and the average </a:t>
            </a:r>
            <a:r>
              <a:rPr lang="en-US" err="1">
                <a:cs typeface="Calibri"/>
              </a:rPr>
              <a:t>cart_abandoned</a:t>
            </a:r>
            <a:r>
              <a:rPr lang="en-US">
                <a:cs typeface="Calibri"/>
              </a:rPr>
              <a:t>. The size of the bubble represents the average of the </a:t>
            </a:r>
            <a:r>
              <a:rPr lang="en-US" err="1">
                <a:cs typeface="Calibri"/>
              </a:rPr>
              <a:t>nth_visit_of_visitor</a:t>
            </a:r>
            <a:r>
              <a:rPr lang="en-US">
                <a:cs typeface="Calibri"/>
              </a:rPr>
              <a:t> variable which is the number of times that a distinct visitor came to this page. Looking at the top 10 visited exit_page_name_v2's, we see visitors who exited the TV </a:t>
            </a:r>
            <a:r>
              <a:rPr lang="en-US" err="1">
                <a:cs typeface="Calibri"/>
              </a:rPr>
              <a:t>pdp</a:t>
            </a:r>
            <a:r>
              <a:rPr lang="en-US">
                <a:cs typeface="Calibri"/>
              </a:rPr>
              <a:t> configurator pages have the highest cart abandonment rate and those pages appear in the top 6 of 10 exited pages. </a:t>
            </a:r>
            <a:r>
              <a:rPr lang="en-US" b="1">
                <a:cs typeface="Calibri"/>
              </a:rPr>
              <a:t>The visitors</a:t>
            </a:r>
            <a:r>
              <a:rPr lang="en-US" b="1"/>
              <a:t> of high value TV`s have visited Samsung.com over ~40 times and still have high CAR</a:t>
            </a:r>
            <a:r>
              <a:rPr lang="en-US"/>
              <a:t>.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Brittany</a:t>
            </a:r>
          </a:p>
          <a:p>
            <a:r>
              <a:rPr lang="en-US"/>
              <a:t>There are 17,319 distinct visitors who exited from six ‘</a:t>
            </a:r>
            <a:r>
              <a:rPr lang="en-US" err="1"/>
              <a:t>tv_pdp_configurator</a:t>
            </a:r>
            <a:r>
              <a:rPr lang="en-US"/>
              <a:t>’ pages and those visitors had the highest CAR. We've grouped the products by the first two digits of the </a:t>
            </a:r>
            <a:r>
              <a:rPr lang="en-US" err="1"/>
              <a:t>product_id</a:t>
            </a:r>
            <a:r>
              <a:rPr lang="en-US"/>
              <a:t> to segment the number of visits and CAR. There are 325 unique product IDs total.</a:t>
            </a:r>
            <a:r>
              <a:rPr lang="en-US" b="1"/>
              <a:t> </a:t>
            </a:r>
            <a:r>
              <a:rPr lang="en-US"/>
              <a:t>The top abandoned product with the prefix 'SP' only has 3 unique IDs. </a:t>
            </a:r>
            <a:r>
              <a:rPr lang="en-US" b="1"/>
              <a:t>There is opportunity to reduce cart abandonment by either offering discounts or alternate products.</a:t>
            </a: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37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Brittany</a:t>
            </a:r>
          </a:p>
          <a:p>
            <a:r>
              <a:rPr lang="en-US" b="1"/>
              <a:t>The top product ID abandoned is SP-LSP3BLAXZA (Free style Projector) (6,589 visits, 99.2% CAR)</a:t>
            </a:r>
            <a:r>
              <a:rPr lang="en-US"/>
              <a:t>. </a:t>
            </a:r>
            <a:endParaRPr lang="en-US" b="1"/>
          </a:p>
          <a:p>
            <a:r>
              <a:rPr lang="en-US" b="1"/>
              <a:t>Looking at these visitors by channel, we see 618 (9.4%) were from push notifications on January 6th and their carts were 100% abandoned.</a:t>
            </a:r>
            <a:endParaRPr lang="en-US" b="1">
              <a:cs typeface="Calibri"/>
            </a:endParaRPr>
          </a:p>
          <a:p>
            <a:r>
              <a:rPr lang="en-US"/>
              <a:t>Although almost 10% of visitors for this product engaged in the push notifications, it was not enough for them to complete the purchase for this item.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41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Brittany</a:t>
            </a:r>
          </a:p>
          <a:p>
            <a:r>
              <a:rPr lang="en-US">
                <a:cs typeface="Calibri"/>
              </a:rPr>
              <a:t>Another exit page that had a high number of visits on average (~31) was the '</a:t>
            </a:r>
            <a:r>
              <a:rPr lang="en-US" err="1">
                <a:cs typeface="Calibri"/>
              </a:rPr>
              <a:t>pdp</a:t>
            </a:r>
            <a:r>
              <a:rPr lang="en-US">
                <a:cs typeface="Calibri"/>
              </a:rPr>
              <a:t>&gt;review rating&gt;read review section' page. </a:t>
            </a:r>
            <a:r>
              <a:rPr lang="en-US" b="1"/>
              <a:t>The top products abandoned are – SM, SP, QN, EF and UN.</a:t>
            </a:r>
            <a:endParaRPr lang="en-US" b="1">
              <a:cs typeface="Calibri"/>
            </a:endParaRPr>
          </a:p>
          <a:p>
            <a:r>
              <a:rPr lang="en-US" b="1"/>
              <a:t>Improving the review sections could help in reducing CAR in this section. </a:t>
            </a:r>
            <a:endParaRPr lang="en-US" b="1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Samsung could look into these reviews and ask: Are there any reviews that are unnecessarily bad or that have a particularly negative sentiment? Are there reviews that identify a product defect or quality control concern?</a:t>
            </a:r>
            <a:endParaRPr lang="en-US" b="1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2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Get full name of page. (remove uofl2022.org)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6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Get full name of page. (remove uofl2022.org)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37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Get full name of page. (remove uofl2022.org)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4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9217" y="4434840"/>
            <a:ext cx="5904901" cy="1122202"/>
          </a:xfrm>
        </p:spPr>
        <p:txBody>
          <a:bodyPr/>
          <a:lstStyle/>
          <a:p>
            <a:r>
              <a:rPr lang="en-US" dirty="0"/>
              <a:t>Check this out...</a:t>
            </a:r>
            <a:br>
              <a:rPr lang="en-US" dirty="0"/>
            </a:br>
            <a:r>
              <a:rPr lang="en-US" sz="1400" b="1" dirty="0"/>
              <a:t>WAYS TO REDUCE CART ABANDONMENT ON SAMSUNG.COM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9217" y="5586890"/>
            <a:ext cx="5748594" cy="396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/>
              <a:t>University of Louisville MSBA Spring 22 Cohort A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A VISIT-CART IS ~99.4% ABANDONED IF THERE IS NO CHECKOUT EVENT IN THE VISIT</a:t>
            </a:r>
          </a:p>
        </p:txBody>
      </p:sp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441CA913-8D6F-1D23-F8B7-97AAC367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84" y="1678363"/>
            <a:ext cx="2391895" cy="1383366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8A39F6B9-6195-ABB7-3123-922AD2F12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8" r="437" b="4167"/>
          <a:stretch/>
        </p:blipFill>
        <p:spPr>
          <a:xfrm>
            <a:off x="5168996" y="1465129"/>
            <a:ext cx="2354821" cy="2524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B7607F-D9E4-407C-554D-FC8CD263E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9" y="901818"/>
            <a:ext cx="9077627" cy="2898356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3E8A5E8-5CAA-BF23-5434-38C566D2C2E3}"/>
              </a:ext>
            </a:extLst>
          </p:cNvPr>
          <p:cNvSpPr/>
          <p:nvPr/>
        </p:nvSpPr>
        <p:spPr>
          <a:xfrm>
            <a:off x="9485320" y="3067630"/>
            <a:ext cx="2163377" cy="36220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700" dirty="0"/>
              <a:t>~50% of the visits don’t have a checkout event in them</a:t>
            </a:r>
          </a:p>
          <a:p>
            <a:r>
              <a:rPr lang="en-US" sz="1700" dirty="0"/>
              <a:t>Visits without checkouts have low session time and session activities</a:t>
            </a:r>
          </a:p>
          <a:p>
            <a:r>
              <a:rPr lang="en-US" sz="1700" dirty="0"/>
              <a:t>Visits without checkouts have higher click-depth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12085F2-DC8F-AD1D-29A9-EE72F0B59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9" y="3818671"/>
            <a:ext cx="9077627" cy="28384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713918-CF8F-E276-8D87-1CB32C909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614" y="849611"/>
            <a:ext cx="2438788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9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C4044B-0E3F-4F1E-5075-8E9D961CD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1050052"/>
            <a:ext cx="9481887" cy="23789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Visits in the tv and tablet taxonomy without a checkout have a 99.9% 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FC357-F28D-ED6D-7E93-B1D0CDF53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" y="3694273"/>
            <a:ext cx="9684841" cy="2555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3BEB65-FADA-C960-0473-11312469831E}"/>
              </a:ext>
            </a:extLst>
          </p:cNvPr>
          <p:cNvSpPr/>
          <p:nvPr/>
        </p:nvSpPr>
        <p:spPr>
          <a:xfrm>
            <a:off x="7678579" y="1222300"/>
            <a:ext cx="825449" cy="205991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3E654-F5C8-ED07-5C00-0E7820406DF4}"/>
              </a:ext>
            </a:extLst>
          </p:cNvPr>
          <p:cNvSpPr/>
          <p:nvPr/>
        </p:nvSpPr>
        <p:spPr>
          <a:xfrm>
            <a:off x="749063" y="1222300"/>
            <a:ext cx="1820882" cy="20599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B46D9F-3DC5-529B-D88C-8FC411ABF79D}"/>
              </a:ext>
            </a:extLst>
          </p:cNvPr>
          <p:cNvSpPr/>
          <p:nvPr/>
        </p:nvSpPr>
        <p:spPr>
          <a:xfrm>
            <a:off x="9577136" y="1045819"/>
            <a:ext cx="2163377" cy="52037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Galaxy-s21 has 90% CAR even in visits where checkout exists</a:t>
            </a:r>
          </a:p>
          <a:p>
            <a:endParaRPr lang="en-US" dirty="0"/>
          </a:p>
          <a:p>
            <a:r>
              <a:rPr lang="en-US" dirty="0"/>
              <a:t>~90% of all the Galaxy visits have a checkout flag in them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5409E-6471-039A-87D2-193BA12CF3AB}"/>
              </a:ext>
            </a:extLst>
          </p:cNvPr>
          <p:cNvSpPr/>
          <p:nvPr/>
        </p:nvSpPr>
        <p:spPr>
          <a:xfrm>
            <a:off x="5270551" y="5255394"/>
            <a:ext cx="3315184" cy="81814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7D6A9-A076-F8B6-E445-5FAB8E1182DC}"/>
              </a:ext>
            </a:extLst>
          </p:cNvPr>
          <p:cNvSpPr/>
          <p:nvPr/>
        </p:nvSpPr>
        <p:spPr>
          <a:xfrm>
            <a:off x="3391929" y="5255394"/>
            <a:ext cx="887221" cy="81814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3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561EE2-56B9-EB16-B294-954A6ACC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57" y="957027"/>
            <a:ext cx="3810000" cy="34861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Premium TV`s have high </a:t>
            </a:r>
            <a:r>
              <a:rPr lang="en-US" sz="2400" u="sng" dirty="0"/>
              <a:t>CAR</a:t>
            </a:r>
            <a:r>
              <a:rPr lang="en-US" sz="2400" dirty="0"/>
              <a:t> with highly interested Customers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D97B3A-F349-B3DD-16A4-EE75451227D4}"/>
              </a:ext>
            </a:extLst>
          </p:cNvPr>
          <p:cNvSpPr/>
          <p:nvPr/>
        </p:nvSpPr>
        <p:spPr>
          <a:xfrm>
            <a:off x="7543800" y="4490802"/>
            <a:ext cx="4562474" cy="15956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visitors of high value TV`s have visited Samsung.com over ~40 times and still have high CAR.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8B453-7AE4-4D69-C981-8DE85BDC3AD8}"/>
              </a:ext>
            </a:extLst>
          </p:cNvPr>
          <p:cNvSpPr/>
          <p:nvPr/>
        </p:nvSpPr>
        <p:spPr>
          <a:xfrm>
            <a:off x="7673658" y="1419224"/>
            <a:ext cx="3810000" cy="20097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09CA27-4C28-1819-DEB2-86D5A04BDF12}"/>
              </a:ext>
            </a:extLst>
          </p:cNvPr>
          <p:cNvSpPr/>
          <p:nvPr/>
        </p:nvSpPr>
        <p:spPr>
          <a:xfrm>
            <a:off x="7673657" y="3759116"/>
            <a:ext cx="3810000" cy="2641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2BE63DC7-B078-C496-A71A-4DE16B5064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8" b="5106"/>
          <a:stretch/>
        </p:blipFill>
        <p:spPr>
          <a:xfrm>
            <a:off x="174813" y="1332110"/>
            <a:ext cx="7337685" cy="4463155"/>
          </a:xfrm>
          <a:prstGeom prst="rect">
            <a:avLst/>
          </a:prstGeom>
          <a:ln>
            <a:noFill/>
          </a:ln>
        </p:spPr>
      </p:pic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441CA913-8D6F-1D23-F8B7-97AAC367A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584" y="1678363"/>
            <a:ext cx="2391895" cy="1383366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8A39F6B9-6195-ABB7-3123-922AD2F128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18" r="437" b="4167"/>
          <a:stretch/>
        </p:blipFill>
        <p:spPr>
          <a:xfrm>
            <a:off x="5168996" y="1465129"/>
            <a:ext cx="2354821" cy="252443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671C562-2E66-609C-9E42-7F3326469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862" y="5800800"/>
            <a:ext cx="1145419" cy="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9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Highly abandoned products among tv </a:t>
            </a:r>
            <a:r>
              <a:rPr lang="en-US" sz="2400"/>
              <a:t>landing page </a:t>
            </a:r>
            <a:r>
              <a:rPr lang="en-US" sz="2400" dirty="0"/>
              <a:t>visitors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24610-333E-C81D-C989-158DEF807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957027"/>
            <a:ext cx="9268363" cy="3472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3A7CD-A429-9056-1E15-D8F62CF32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43" y="4494255"/>
            <a:ext cx="9203967" cy="167197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CC7556-2C6C-465C-F2D1-9E36E266B780}"/>
              </a:ext>
            </a:extLst>
          </p:cNvPr>
          <p:cNvSpPr/>
          <p:nvPr/>
        </p:nvSpPr>
        <p:spPr>
          <a:xfrm>
            <a:off x="9706212" y="1407787"/>
            <a:ext cx="2068194" cy="35909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/>
              <a:t>Samsung has 17.3K visits as opportunity to reduce cart abandonment by either offering discounts or alternate products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/>
              <a:t>Highly abandoned products among tv landing page visitors cont.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CC7556-2C6C-465C-F2D1-9E36E266B780}"/>
              </a:ext>
            </a:extLst>
          </p:cNvPr>
          <p:cNvSpPr/>
          <p:nvPr/>
        </p:nvSpPr>
        <p:spPr>
          <a:xfrm>
            <a:off x="8536382" y="1075082"/>
            <a:ext cx="2476024" cy="46963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/>
              <a:t>Product </a:t>
            </a:r>
          </a:p>
          <a:p>
            <a:r>
              <a:rPr lang="en-US" dirty="0"/>
              <a:t>SP-LSP3BLAXZA (Free style Projector) had the highest number of visits with 99.2% CAR. </a:t>
            </a:r>
          </a:p>
          <a:p>
            <a:endParaRPr lang="en-US" dirty="0"/>
          </a:p>
          <a:p>
            <a:r>
              <a:rPr lang="en-US" dirty="0"/>
              <a:t>Looking at these </a:t>
            </a:r>
          </a:p>
          <a:p>
            <a:r>
              <a:rPr lang="en-US" dirty="0"/>
              <a:t>visitors by channel, we see 618 (9.4%) were from push notifications on January 6th.</a:t>
            </a: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27CEA829-B49E-0602-BC21-7AAB6BE89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" r="-186" b="1504"/>
          <a:stretch/>
        </p:blipFill>
        <p:spPr>
          <a:xfrm>
            <a:off x="1375893" y="796920"/>
            <a:ext cx="6337912" cy="3060392"/>
          </a:xfrm>
          <a:prstGeom prst="rect">
            <a:avLst/>
          </a:prstGeom>
        </p:spPr>
      </p:pic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4F1804-C196-8888-EE8D-49BA7EA7A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37044"/>
            <a:ext cx="6342184" cy="23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96%  of ~27k visits were abandoned after checking the review section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1AF45-06A5-A9F6-383D-CFEE5DDD6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57" y="957027"/>
            <a:ext cx="3810000" cy="3486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1D371D-1827-3B83-AC4E-24515EE19A7F}"/>
              </a:ext>
            </a:extLst>
          </p:cNvPr>
          <p:cNvSpPr/>
          <p:nvPr/>
        </p:nvSpPr>
        <p:spPr>
          <a:xfrm>
            <a:off x="7673657" y="3759116"/>
            <a:ext cx="3810000" cy="2641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7B7888-6277-E71F-2ED2-DF585A0E1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57" y="4847424"/>
            <a:ext cx="3810000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BD160-7E3B-B088-0642-94633C04D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33" y="957027"/>
            <a:ext cx="7258368" cy="389039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884163-7F08-890D-1D40-E2152C2E22FE}"/>
              </a:ext>
            </a:extLst>
          </p:cNvPr>
          <p:cNvSpPr/>
          <p:nvPr/>
        </p:nvSpPr>
        <p:spPr>
          <a:xfrm>
            <a:off x="95250" y="5050239"/>
            <a:ext cx="7321552" cy="12662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/>
              <a:t>The top products abandoned are </a:t>
            </a:r>
            <a:r>
              <a:rPr lang="en-US"/>
              <a:t>– SM,</a:t>
            </a:r>
            <a:r>
              <a:rPr lang="en-US" dirty="0"/>
              <a:t> SP, QN, EF and UN</a:t>
            </a:r>
            <a:r>
              <a:rPr lang="en-US"/>
              <a:t>.</a:t>
            </a:r>
            <a:endParaRPr lang="en-US" dirty="0"/>
          </a:p>
          <a:p>
            <a:r>
              <a:rPr lang="en-US" dirty="0"/>
              <a:t>Improving the review sections could help in reducing CAR in this section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497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Visits with higher click depth* have lower CAR and higher Average session time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A42E47-2E58-A35E-73F9-B5F885E948B5}"/>
              </a:ext>
            </a:extLst>
          </p:cNvPr>
          <p:cNvSpPr/>
          <p:nvPr/>
        </p:nvSpPr>
        <p:spPr>
          <a:xfrm>
            <a:off x="230582" y="5578027"/>
            <a:ext cx="11875692" cy="9839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/>
              <a:t>Different bubbles in the above chart can be considered as differently behaving customer segments. Customer segments where click depth is 0.61- spend relatively lesser time on the session and higher CAR. These segments are window shopping about various products. They could be nudged with better product recommendations.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C3DE6-F66F-4264-A225-7F7A9F8BCABE}"/>
              </a:ext>
            </a:extLst>
          </p:cNvPr>
          <p:cNvSpPr txBox="1"/>
          <p:nvPr/>
        </p:nvSpPr>
        <p:spPr>
          <a:xfrm>
            <a:off x="9162826" y="3021305"/>
            <a:ext cx="2832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* Click Depth = 1-(#page views / # Activities)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E0C255-787A-E854-AD23-58AE4879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6" b="232"/>
          <a:stretch/>
        </p:blipFill>
        <p:spPr>
          <a:xfrm>
            <a:off x="342900" y="958203"/>
            <a:ext cx="8589344" cy="4570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FB6F18-B5DC-7A3B-5128-3705DD70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826" y="959072"/>
            <a:ext cx="30956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91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Visits with checkouts &lt;4 have 98% 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23329-6C3E-D63A-59CB-487FA6A8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1028700"/>
            <a:ext cx="9572625" cy="2495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94C9D7-267C-8303-C452-49D9B3D56574}"/>
              </a:ext>
            </a:extLst>
          </p:cNvPr>
          <p:cNvSpPr/>
          <p:nvPr/>
        </p:nvSpPr>
        <p:spPr>
          <a:xfrm>
            <a:off x="619126" y="1295581"/>
            <a:ext cx="2038349" cy="18855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300F-123C-394C-E5C3-D2B00DE2E67E}"/>
              </a:ext>
            </a:extLst>
          </p:cNvPr>
          <p:cNvSpPr txBox="1"/>
          <p:nvPr/>
        </p:nvSpPr>
        <p:spPr>
          <a:xfrm>
            <a:off x="95249" y="3790950"/>
            <a:ext cx="5381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 exit link categories where checkouts are &lt;4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1E43C9-2F01-0E69-EC27-26BBF67573E0}"/>
              </a:ext>
            </a:extLst>
          </p:cNvPr>
          <p:cNvSpPr/>
          <p:nvPr/>
        </p:nvSpPr>
        <p:spPr>
          <a:xfrm>
            <a:off x="9829800" y="1171339"/>
            <a:ext cx="2130422" cy="52346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~114K visits had 0 checkouts and mostly chat with </a:t>
            </a:r>
            <a:r>
              <a:rPr lang="en-US" dirty="0" err="1"/>
              <a:t>iadvize</a:t>
            </a:r>
            <a:r>
              <a:rPr lang="en-US" dirty="0"/>
              <a:t> and leave.</a:t>
            </a:r>
          </a:p>
          <a:p>
            <a:r>
              <a:rPr lang="en-US" dirty="0"/>
              <a:t>~35K visits also left from wunderkind link category.</a:t>
            </a:r>
          </a:p>
          <a:p>
            <a:r>
              <a:rPr lang="en-US" dirty="0"/>
              <a:t>~104K visits where there were 0 checkouts did not have a link category recorded on exit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C851A2-2005-DBF7-9067-49D478CF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" y="4129504"/>
            <a:ext cx="94773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54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C7CAFA-5AA6-2093-A654-788F93F3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6" y="3977615"/>
            <a:ext cx="8100740" cy="250156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9DE4C-6616-A028-4A46-B1408102F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34D34A9-2E3D-BCE7-FEF0-1A8D34217837}"/>
              </a:ext>
            </a:extLst>
          </p:cNvPr>
          <p:cNvSpPr txBox="1">
            <a:spLocks/>
          </p:cNvSpPr>
          <p:nvPr/>
        </p:nvSpPr>
        <p:spPr>
          <a:xfrm>
            <a:off x="95249" y="121076"/>
            <a:ext cx="12011025" cy="835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ea typeface="+mj-lt"/>
                <a:cs typeface="+mj-lt"/>
              </a:rPr>
              <a:t>Visits coming from google referrer have high car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69CE3-FF44-109B-4B23-3298B9742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" y="930558"/>
            <a:ext cx="8218267" cy="30470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600553-4C2A-5D48-7108-40900E93883E}"/>
              </a:ext>
            </a:extLst>
          </p:cNvPr>
          <p:cNvSpPr/>
          <p:nvPr/>
        </p:nvSpPr>
        <p:spPr>
          <a:xfrm>
            <a:off x="1087653" y="863788"/>
            <a:ext cx="356135" cy="24719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61B25B-6233-E3FA-3A1A-AF099E047D23}"/>
              </a:ext>
            </a:extLst>
          </p:cNvPr>
          <p:cNvSpPr/>
          <p:nvPr/>
        </p:nvSpPr>
        <p:spPr>
          <a:xfrm>
            <a:off x="4085078" y="3977614"/>
            <a:ext cx="1372446" cy="21658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6D7C31-28D4-6F6D-28B5-0961D40815D2}"/>
              </a:ext>
            </a:extLst>
          </p:cNvPr>
          <p:cNvSpPr/>
          <p:nvPr/>
        </p:nvSpPr>
        <p:spPr>
          <a:xfrm>
            <a:off x="9476662" y="1384041"/>
            <a:ext cx="2506766" cy="43013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Major channels for google referrer are natural search, </a:t>
            </a:r>
            <a:r>
              <a:rPr lang="en-US" sz="1600" dirty="0" err="1">
                <a:ea typeface="+mn-lt"/>
                <a:cs typeface="+mn-lt"/>
              </a:rPr>
              <a:t>pla</a:t>
            </a:r>
            <a:r>
              <a:rPr lang="en-US" sz="1600" dirty="0">
                <a:ea typeface="+mn-lt"/>
                <a:cs typeface="+mn-lt"/>
              </a:rPr>
              <a:t> and paid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In the next slide we look at the entry pages for visits that came through these channels to understand any reason for high CAR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503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34D34A9-2E3D-BCE7-FEF0-1A8D34217837}"/>
              </a:ext>
            </a:extLst>
          </p:cNvPr>
          <p:cNvSpPr txBox="1">
            <a:spLocks/>
          </p:cNvSpPr>
          <p:nvPr/>
        </p:nvSpPr>
        <p:spPr>
          <a:xfrm>
            <a:off x="95249" y="121076"/>
            <a:ext cx="12011025" cy="835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ea typeface="+mj-lt"/>
                <a:cs typeface="+mj-lt"/>
              </a:rPr>
              <a:t>Popular Entry pages for natural and paid search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D1CFB-2636-A50C-DC07-E16C94430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8" y="1080079"/>
            <a:ext cx="8105475" cy="2576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B1ECE-6515-6CA4-3286-CB959FA4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6" y="3941863"/>
            <a:ext cx="8035967" cy="2622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B2126F-893F-7114-A329-FBD6F4511A0F}"/>
              </a:ext>
            </a:extLst>
          </p:cNvPr>
          <p:cNvSpPr txBox="1"/>
          <p:nvPr/>
        </p:nvSpPr>
        <p:spPr>
          <a:xfrm>
            <a:off x="85726" y="787750"/>
            <a:ext cx="157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Natural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F0E27D-9CF1-EA5F-4D41-AACFEC4F7CAA}"/>
              </a:ext>
            </a:extLst>
          </p:cNvPr>
          <p:cNvSpPr txBox="1"/>
          <p:nvPr/>
        </p:nvSpPr>
        <p:spPr>
          <a:xfrm>
            <a:off x="85725" y="3645135"/>
            <a:ext cx="157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Paid Search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E56992F-9D2A-7539-AF8F-286ADE5676F0}"/>
              </a:ext>
            </a:extLst>
          </p:cNvPr>
          <p:cNvSpPr/>
          <p:nvPr/>
        </p:nvSpPr>
        <p:spPr>
          <a:xfrm>
            <a:off x="9476662" y="1384041"/>
            <a:ext cx="2506766" cy="43013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Most google based searches seem to land on a </a:t>
            </a:r>
            <a:r>
              <a:rPr lang="en-US" sz="1600" dirty="0" err="1">
                <a:ea typeface="+mn-lt"/>
                <a:cs typeface="+mn-lt"/>
              </a:rPr>
              <a:t>pdp</a:t>
            </a:r>
            <a:r>
              <a:rPr lang="en-US" sz="1600" dirty="0">
                <a:ea typeface="+mn-lt"/>
                <a:cs typeface="+mn-lt"/>
              </a:rPr>
              <a:t> page.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Yet there is a high CAR</a:t>
            </a:r>
          </a:p>
        </p:txBody>
      </p:sp>
    </p:spTree>
    <p:extLst>
      <p:ext uri="{BB962C8B-B14F-4D97-AF65-F5344CB8AC3E}">
        <p14:creationId xmlns:p14="http://schemas.microsoft.com/office/powerpoint/2010/main" val="3117802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88ADF35-7762-4E85-BE67-27FDB5522B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709816" y="2068045"/>
            <a:ext cx="1355416" cy="184551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156" y="4266495"/>
            <a:ext cx="2317707" cy="343061"/>
          </a:xfrm>
        </p:spPr>
        <p:txBody>
          <a:bodyPr/>
          <a:lstStyle/>
          <a:p>
            <a:r>
              <a:rPr lang="en-US"/>
              <a:t>Yashaswi Vedamurthy</a:t>
            </a:r>
            <a:endParaRPr lang="en-US" dirty="0"/>
          </a:p>
        </p:txBody>
      </p:sp>
      <p:pic>
        <p:nvPicPr>
          <p:cNvPr id="18" name="Picture Placeholder 17" descr="A picture containing person&#10;&#10;Description automatically generated">
            <a:extLst>
              <a:ext uri="{FF2B5EF4-FFF2-40B4-BE49-F238E27FC236}">
                <a16:creationId xmlns:a16="http://schemas.microsoft.com/office/drawing/2014/main" id="{F2557ABA-5037-481D-8C54-94B63E80E2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/>
          <a:stretch/>
        </p:blipFill>
        <p:spPr>
          <a:xfrm>
            <a:off x="4125772" y="2068045"/>
            <a:ext cx="1357441" cy="184551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34329" y="4266495"/>
            <a:ext cx="2330816" cy="343061"/>
          </a:xfrm>
        </p:spPr>
        <p:txBody>
          <a:bodyPr/>
          <a:lstStyle/>
          <a:p>
            <a:r>
              <a:rPr lang="en-US"/>
              <a:t>Brittany Sweet</a:t>
            </a:r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18E88B2-D607-4D3C-9519-A591A729DCC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/>
          <a:stretch/>
        </p:blipFill>
        <p:spPr>
          <a:xfrm>
            <a:off x="6550472" y="2068045"/>
            <a:ext cx="1354899" cy="184551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46552" y="4266495"/>
            <a:ext cx="2317707" cy="343061"/>
          </a:xfrm>
        </p:spPr>
        <p:txBody>
          <a:bodyPr/>
          <a:lstStyle/>
          <a:p>
            <a:r>
              <a:rPr lang="en-US"/>
              <a:t>Jiasheng Liu</a:t>
            </a:r>
            <a:endParaRPr lang="en-US" dirty="0"/>
          </a:p>
        </p:txBody>
      </p:sp>
      <p:pic>
        <p:nvPicPr>
          <p:cNvPr id="22" name="Picture Placeholder 21" descr="A picture containing person&#10;&#10;Description automatically generated">
            <a:extLst>
              <a:ext uri="{FF2B5EF4-FFF2-40B4-BE49-F238E27FC236}">
                <a16:creationId xmlns:a16="http://schemas.microsoft.com/office/drawing/2014/main" id="{82AF3253-9767-4EC7-B0DB-3A850BEFB03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/>
          <a:stretch/>
        </p:blipFill>
        <p:spPr>
          <a:xfrm>
            <a:off x="8967809" y="2068045"/>
            <a:ext cx="1359984" cy="184551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66433" y="4266495"/>
            <a:ext cx="2317706" cy="343061"/>
          </a:xfrm>
        </p:spPr>
        <p:txBody>
          <a:bodyPr/>
          <a:lstStyle/>
          <a:p>
            <a:r>
              <a:rPr lang="en-US"/>
              <a:t>Vineetha Dareddy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34BC30-5253-7B18-048F-1BE646FBB76F}"/>
              </a:ext>
            </a:extLst>
          </p:cNvPr>
          <p:cNvSpPr txBox="1"/>
          <p:nvPr/>
        </p:nvSpPr>
        <p:spPr>
          <a:xfrm>
            <a:off x="784411" y="6342528"/>
            <a:ext cx="571500" cy="28014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34D34A9-2E3D-BCE7-FEF0-1A8D34217837}"/>
              </a:ext>
            </a:extLst>
          </p:cNvPr>
          <p:cNvSpPr txBox="1">
            <a:spLocks/>
          </p:cNvSpPr>
          <p:nvPr/>
        </p:nvSpPr>
        <p:spPr>
          <a:xfrm>
            <a:off x="95249" y="121076"/>
            <a:ext cx="12011025" cy="835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ea typeface="+mj-lt"/>
                <a:cs typeface="+mj-lt"/>
              </a:rPr>
              <a:t>People landing on Samsung.com through google seem to spend very less time on the visit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E26A9F-6FE5-E640-C83A-63611C8119FA}"/>
              </a:ext>
            </a:extLst>
          </p:cNvPr>
          <p:cNvSpPr/>
          <p:nvPr/>
        </p:nvSpPr>
        <p:spPr>
          <a:xfrm>
            <a:off x="1500187" y="5045498"/>
            <a:ext cx="9191625" cy="13108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Samsung does not seem to be a preferred destination when people search on google and land on Samsung website as a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Investigation on relevance of the landing pages when visitors come from google should be conducted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F4F517-0F9D-FF89-6457-DC8CB1364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036738"/>
            <a:ext cx="91916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42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818C5-B220-A9C6-6B73-B8B1127F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B08EAA-17BA-4E84-658B-8E3643C938AD}"/>
              </a:ext>
            </a:extLst>
          </p:cNvPr>
          <p:cNvSpPr/>
          <p:nvPr/>
        </p:nvSpPr>
        <p:spPr>
          <a:xfrm>
            <a:off x="9476662" y="1384041"/>
            <a:ext cx="2506766" cy="43013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ea typeface="+mn-lt"/>
                <a:cs typeface="+mn-lt"/>
              </a:rPr>
              <a:t>Average Cart Abandonment Rate &amp; Count of Visit by Session Time</a:t>
            </a:r>
          </a:p>
          <a:p>
            <a:r>
              <a:rPr lang="en-US" sz="1600" dirty="0">
                <a:ea typeface="+mn-lt"/>
                <a:cs typeface="+mn-lt"/>
              </a:rPr>
              <a:t>Under 1 minutes and 1–10 Minutes groups are also the only 2 groups average above 90% Cart Abandonment Rate.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Cart Abandonment rate still higher than 80% when the customers are spending 20+ minutes in the session.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C23F8-3F3C-56F5-F03A-BE68E123C15D}"/>
              </a:ext>
            </a:extLst>
          </p:cNvPr>
          <p:cNvSpPr txBox="1"/>
          <p:nvPr/>
        </p:nvSpPr>
        <p:spPr>
          <a:xfrm>
            <a:off x="784411" y="6342528"/>
            <a:ext cx="571500" cy="28014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21E98AC-B46F-F80C-1AA4-AFDAD89F6AD2}"/>
              </a:ext>
            </a:extLst>
          </p:cNvPr>
          <p:cNvSpPr txBox="1">
            <a:spLocks/>
          </p:cNvSpPr>
          <p:nvPr/>
        </p:nvSpPr>
        <p:spPr>
          <a:xfrm>
            <a:off x="95249" y="121076"/>
            <a:ext cx="12011025" cy="835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/>
              <a:t>0 – 10 Minutes Visit session time visits accounts for almost 60% of the total visits.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9707A1-B510-0BA4-C350-A3F5A56D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2" y="1551956"/>
            <a:ext cx="8955535" cy="37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33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D65B35-7CB6-B365-62E7-B7129CEC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970849"/>
            <a:ext cx="6471052" cy="28236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818C5-B220-A9C6-6B73-B8B1127F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C23F8-3F3C-56F5-F03A-BE68E123C15D}"/>
              </a:ext>
            </a:extLst>
          </p:cNvPr>
          <p:cNvSpPr txBox="1"/>
          <p:nvPr/>
        </p:nvSpPr>
        <p:spPr>
          <a:xfrm>
            <a:off x="784411" y="6342528"/>
            <a:ext cx="571500" cy="28014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21E98AC-B46F-F80C-1AA4-AFDAD89F6AD2}"/>
              </a:ext>
            </a:extLst>
          </p:cNvPr>
          <p:cNvSpPr txBox="1">
            <a:spLocks/>
          </p:cNvSpPr>
          <p:nvPr/>
        </p:nvSpPr>
        <p:spPr>
          <a:xfrm>
            <a:off x="95249" y="121076"/>
            <a:ext cx="12011025" cy="835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/>
              <a:t>TV`s are the highest visited section irrespective on time spent on a visit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C9716-4801-43A2-3C72-AA61007F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3768772"/>
            <a:ext cx="6471052" cy="27138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DDC0FB-5FBC-E40D-7A5D-1CF0DADF424B}"/>
              </a:ext>
            </a:extLst>
          </p:cNvPr>
          <p:cNvSpPr/>
          <p:nvPr/>
        </p:nvSpPr>
        <p:spPr>
          <a:xfrm>
            <a:off x="1355911" y="3063277"/>
            <a:ext cx="1783738" cy="3657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A5DCA3-D24A-FD2E-7EDB-F5C71982E7DD}"/>
              </a:ext>
            </a:extLst>
          </p:cNvPr>
          <p:cNvSpPr/>
          <p:nvPr/>
        </p:nvSpPr>
        <p:spPr>
          <a:xfrm>
            <a:off x="7975121" y="1432167"/>
            <a:ext cx="3536694" cy="43013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ea typeface="+mn-lt"/>
                <a:cs typeface="+mn-lt"/>
              </a:rPr>
              <a:t>Chromebooks, Refrigerators, Tablets and Vacuums appear only in the under 1minute visits and show a 100% CAR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5744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</p:spPr>
        <p:txBody>
          <a:bodyPr/>
          <a:lstStyle/>
          <a:p>
            <a:r>
              <a:rPr lang="en-US" dirty="0"/>
              <a:t>BUSINESS OPPORTUNITIES ARE LIKE BUSES. THERE'S ALWAYS ANOTHER ONE COMING.​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B224653-10A2-A04F-2E69-7E0A56EE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07" y="6359236"/>
            <a:ext cx="7429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/>
              <a:t>Key takEaways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D8B9-3719-4696-A80F-16A618C5D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791" y="2084210"/>
            <a:ext cx="7826662" cy="446072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Visits where a checkout event occurs have a high potential of a purchase. Repeat visits are more likely abandoned. Incentivize and cross-sell on repeat visits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TV product landing page has ~99% CAR but visitors visit ~40 times on an average. Better use the repeat visits to cross sell and innovate on TV offers to increase purchase interest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Improving the review sections could help to reduce CAR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High Click-depths show strong relation with low CAR. The UX should be improved to increase customer engagement on the website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Understand why most visitors leave from </a:t>
            </a:r>
            <a:r>
              <a:rPr lang="en-US" sz="1600" dirty="0" err="1"/>
              <a:t>iadvize</a:t>
            </a:r>
            <a:r>
              <a:rPr lang="en-US" sz="1600" dirty="0"/>
              <a:t> and wunderkind link categories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Visits coming from google search seem to last only for ~4 minutes on average. Study the product relevance shown for these visits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F9672A86-13F0-A6B3-4ADE-B13C7786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8" y="6323879"/>
            <a:ext cx="4762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302130C-02EF-4914-8F48-F8B5581F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716" y="6298045"/>
            <a:ext cx="6667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B224653-10A2-A04F-2E69-7E0A56EE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07" y="6359236"/>
            <a:ext cx="7429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1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Entry page VS 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D8352-AC4D-2100-35D7-914122AB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957027"/>
            <a:ext cx="8382001" cy="5057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E53DD-4227-E6FD-58F6-A5DC784F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1" y="957027"/>
            <a:ext cx="3467100" cy="21907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F1312C-84CC-CB5C-E92C-ED5EF48FC1F0}"/>
              </a:ext>
            </a:extLst>
          </p:cNvPr>
          <p:cNvSpPr/>
          <p:nvPr/>
        </p:nvSpPr>
        <p:spPr>
          <a:xfrm>
            <a:off x="8572501" y="3495675"/>
            <a:ext cx="3387721" cy="25191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Visits entering through </a:t>
            </a:r>
            <a:r>
              <a:rPr lang="en-US" dirty="0" err="1"/>
              <a:t>pdp</a:t>
            </a:r>
            <a:r>
              <a:rPr lang="en-US" dirty="0"/>
              <a:t> pages seem to have higher CAR</a:t>
            </a:r>
          </a:p>
          <a:p>
            <a:r>
              <a:rPr lang="en-US" dirty="0"/>
              <a:t>This also correlates with visits coming through google landing mostly on pd pages and highly abandoned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829F-95AE-E4C5-6C78-A0DEA2B3C67C}"/>
              </a:ext>
            </a:extLst>
          </p:cNvPr>
          <p:cNvSpPr/>
          <p:nvPr/>
        </p:nvSpPr>
        <p:spPr>
          <a:xfrm>
            <a:off x="8477250" y="1304925"/>
            <a:ext cx="3584619" cy="6008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86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Visits entered from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B0C75-9645-357A-DDBA-1C6309751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328" y="842421"/>
            <a:ext cx="4656423" cy="2036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A195A-C4F6-C949-FEDE-AAA0E38FA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12" y="3864284"/>
            <a:ext cx="7125051" cy="2872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BBB32-3335-2BBC-ABE0-5929FA63F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12" y="842421"/>
            <a:ext cx="6810387" cy="280630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373CD6-A442-86DE-A1D9-E4ECBB59327A}"/>
              </a:ext>
            </a:extLst>
          </p:cNvPr>
          <p:cNvSpPr/>
          <p:nvPr/>
        </p:nvSpPr>
        <p:spPr>
          <a:xfrm>
            <a:off x="7931217" y="3429000"/>
            <a:ext cx="4029005" cy="32220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visits which enter through home, come through direct, natural search and affiliate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more likely to exit with an </a:t>
            </a:r>
            <a:r>
              <a:rPr lang="en-US" dirty="0" err="1"/>
              <a:t>iadvize</a:t>
            </a:r>
            <a:r>
              <a:rPr lang="en-US" dirty="0"/>
              <a:t> link than other channel visits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Samsung should look into why natural searches are landing on home page</a:t>
            </a:r>
          </a:p>
        </p:txBody>
      </p:sp>
    </p:spTree>
    <p:extLst>
      <p:ext uri="{BB962C8B-B14F-4D97-AF65-F5344CB8AC3E}">
        <p14:creationId xmlns:p14="http://schemas.microsoft.com/office/powerpoint/2010/main" val="2412800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Modeling Approach &amp; results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A859C1-8D9E-8594-6CFD-8E9AF1F7128F}"/>
              </a:ext>
            </a:extLst>
          </p:cNvPr>
          <p:cNvSpPr/>
          <p:nvPr/>
        </p:nvSpPr>
        <p:spPr>
          <a:xfrm>
            <a:off x="433387" y="1162050"/>
            <a:ext cx="11325225" cy="1362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Follow an iterative elimination approach using Random Forest to arrive at most important sets of variables in decreasing order</a:t>
            </a:r>
          </a:p>
          <a:p>
            <a:r>
              <a:rPr lang="en-US" dirty="0"/>
              <a:t>As we remove highly important drivers from initial iterations, we get rid of some of the obvious explainers and arrive at some actionable explainers of CAR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F1CDDD-618C-38BA-883C-F8AF2B634E1A}"/>
              </a:ext>
            </a:extLst>
          </p:cNvPr>
          <p:cNvGraphicFramePr>
            <a:graphicFrameLocks noGrp="1"/>
          </p:cNvGraphicFramePr>
          <p:nvPr/>
        </p:nvGraphicFramePr>
        <p:xfrm>
          <a:off x="462276" y="2729148"/>
          <a:ext cx="11267445" cy="2773596"/>
        </p:xfrm>
        <a:graphic>
          <a:graphicData uri="http://schemas.openxmlformats.org/drawingml/2006/table">
            <a:tbl>
              <a:tblPr/>
              <a:tblGrid>
                <a:gridCol w="751163">
                  <a:extLst>
                    <a:ext uri="{9D8B030D-6E8A-4147-A177-3AD203B41FA5}">
                      <a16:colId xmlns:a16="http://schemas.microsoft.com/office/drawing/2014/main" val="252194666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131384821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258301603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2086187118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1165344166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2219288031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3813594756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1877460423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2088865525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4293177400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2067525189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173140582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2004402869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1855463426"/>
                    </a:ext>
                  </a:extLst>
                </a:gridCol>
                <a:gridCol w="751163">
                  <a:extLst>
                    <a:ext uri="{9D8B030D-6E8A-4147-A177-3AD203B41FA5}">
                      <a16:colId xmlns:a16="http://schemas.microsoft.com/office/drawing/2014/main" val="787400609"/>
                    </a:ext>
                  </a:extLst>
                </a:gridCol>
              </a:tblGrid>
              <a:tr h="212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Iteration</a:t>
                      </a:r>
                    </a:p>
                  </a:txBody>
                  <a:tcPr marL="4076" marR="4076" marT="4076" marB="0" anchor="ctr">
                    <a:lnL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Train_accuracy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Train_precision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Train_recall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Train_f1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Test_accuracy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Test_precision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Test_recall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Test_f1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Top_1_explainer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Top_2_explainer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Top_3_explainer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Top_4_explainer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Top_5_explainer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020315"/>
                  </a:ext>
                </a:extLst>
              </a:tr>
              <a:tr h="4255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Iter 1</a:t>
                      </a:r>
                    </a:p>
                  </a:txBody>
                  <a:tcPr marL="4076" marR="4076" marT="4076" marB="0" anchor="ctr">
                    <a:lnL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rf_Target_enc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0.999601101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0.999547409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0.999773653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0.967144453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0.970104787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0.993477117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0.981651853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exit_page_name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paymentmethod_cnt_dist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checkout_cnt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finalpayment_cnt_dist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exit_page_max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471896"/>
                  </a:ext>
                </a:extLst>
              </a:tr>
              <a:tr h="4255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Iter 2</a:t>
                      </a:r>
                    </a:p>
                  </a:txBody>
                  <a:tcPr marL="4076" marR="4076" marT="4076" marB="0" anchor="ctr">
                    <a:lnL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rf_Target_enc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0.998244844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0.998015873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0.999006951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0.949180938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0.952845528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0.991330091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0.971706913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exit_page_name_v2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exit_event_name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checkout_exists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Checkout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wallet_card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946972"/>
                  </a:ext>
                </a:extLst>
              </a:tr>
              <a:tr h="4255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Iter 3</a:t>
                      </a:r>
                    </a:p>
                  </a:txBody>
                  <a:tcPr marL="4076" marR="4076" marT="4076" marB="0" anchor="ctr">
                    <a:lnL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rf_Target_enc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0.996729028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0.996310959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0.998152071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0.921909903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0.925526654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0.990893689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0.957095372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product_id_max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exit_link_id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exit_link_cat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entry_page_name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visit_session_time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4543"/>
                  </a:ext>
                </a:extLst>
              </a:tr>
              <a:tr h="4255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Iter 4</a:t>
                      </a:r>
                    </a:p>
                  </a:txBody>
                  <a:tcPr marL="4076" marR="4076" marT="4076" marB="0" anchor="ctr">
                    <a:lnL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rf_Target_enc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0.993019267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0.992208839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0.999954874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0.996066797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0.909810127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0.912128592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0.992895016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0.950799695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product_id_cnt_dist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test_Type_max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exit_page_type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entry_page_name_v2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site_txmy2_max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987199"/>
                  </a:ext>
                </a:extLst>
              </a:tr>
              <a:tr h="4255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Iter 5</a:t>
                      </a:r>
                    </a:p>
                  </a:txBody>
                  <a:tcPr marL="4076" marR="4076" marT="4076" marB="0" anchor="ctr">
                    <a:lnL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rf_Target_enc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0.987275121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0.985893487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0.99986418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0.992829688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0.900316456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0.90498607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0.991370238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0.946210637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nth_visit_of_visitor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event_name_cnt_dist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event_name_cnt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referrer_max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entry_link_id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797011"/>
                  </a:ext>
                </a:extLst>
              </a:tr>
              <a:tr h="4329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Iter 6</a:t>
                      </a:r>
                    </a:p>
                  </a:txBody>
                  <a:tcPr marL="4076" marR="4076" marT="4076" marB="0" anchor="ctr">
                    <a:lnL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rf_Target_enc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0.977541984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0.975277631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0.999909637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0.987440045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0.89538347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0.900586482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0.99048324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0.943398127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entry_event_name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click_depth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visit_page_seq_max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pageview_page_event_cnt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cart_visit_cnt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7142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47A698-90B8-C2E3-B8E5-09E7C03CAFEE}"/>
              </a:ext>
            </a:extLst>
          </p:cNvPr>
          <p:cNvGraphicFramePr>
            <a:graphicFrameLocks noGrp="1"/>
          </p:cNvGraphicFramePr>
          <p:nvPr/>
        </p:nvGraphicFramePr>
        <p:xfrm>
          <a:off x="462276" y="5626894"/>
          <a:ext cx="2438400" cy="920750"/>
        </p:xfrm>
        <a:graphic>
          <a:graphicData uri="http://schemas.openxmlformats.org/drawingml/2006/table">
            <a:tbl>
              <a:tblPr/>
              <a:tblGrid>
                <a:gridCol w="1612900">
                  <a:extLst>
                    <a:ext uri="{9D8B030D-6E8A-4147-A177-3AD203B41FA5}">
                      <a16:colId xmlns:a16="http://schemas.microsoft.com/office/drawing/2014/main" val="167486675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267283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Entry event name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0.041293252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4495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 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0.035051258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952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 page seq 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0.033091462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064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Pageview page event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0.032407232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9665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Cart visit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0.031901372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82368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84DDC7-EE47-B9DE-F78F-75F83F2663B5}"/>
              </a:ext>
            </a:extLst>
          </p:cNvPr>
          <p:cNvGraphicFramePr>
            <a:graphicFrameLocks noGrp="1"/>
          </p:cNvGraphicFramePr>
          <p:nvPr/>
        </p:nvGraphicFramePr>
        <p:xfrm>
          <a:off x="3110861" y="5626894"/>
          <a:ext cx="2578100" cy="92075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109006813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94994719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page name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0.030875299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84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visit page seq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0.030236624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181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distinct page name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0.030057439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8890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Link category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0.028418682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8706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distinct Page name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0.027955451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94777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AAA4A053-75BB-1375-1087-653C59CD62CB}"/>
              </a:ext>
            </a:extLst>
          </p:cNvPr>
          <p:cNvGraphicFramePr>
            <a:graphicFrameLocks noGrp="1"/>
          </p:cNvGraphicFramePr>
          <p:nvPr/>
        </p:nvGraphicFramePr>
        <p:xfrm>
          <a:off x="5899146" y="5626894"/>
          <a:ext cx="2400300" cy="920750"/>
        </p:xfrm>
        <a:graphic>
          <a:graphicData uri="http://schemas.openxmlformats.org/drawingml/2006/table">
            <a:tbl>
              <a:tblPr/>
              <a:tblGrid>
                <a:gridCol w="1308100">
                  <a:extLst>
                    <a:ext uri="{9D8B030D-6E8A-4147-A177-3AD203B41FA5}">
                      <a16:colId xmlns:a16="http://schemas.microsoft.com/office/drawing/2014/main" val="69404623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31819793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Click page event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0.027925316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81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distinct Link category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0.027583978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5322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page name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0.02751047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589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link 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0.027311672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5378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distinct link 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0.026641932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378386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8F049DB1-1E65-E0C4-4E79-5298355F2726}"/>
              </a:ext>
            </a:extLst>
          </p:cNvPr>
          <p:cNvGraphicFramePr>
            <a:graphicFrameLocks noGrp="1"/>
          </p:cNvGraphicFramePr>
          <p:nvPr/>
        </p:nvGraphicFramePr>
        <p:xfrm>
          <a:off x="8432160" y="5626894"/>
          <a:ext cx="2400300" cy="3683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41120556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23215860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of 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0.025815048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8417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name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0.023871073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166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92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12448"/>
            <a:ext cx="3859305" cy="339138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Executive Summary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Data Understanding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Cart Abandonment Rate (CAR) Definition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Model Data Design</a:t>
            </a:r>
          </a:p>
          <a:p>
            <a:r>
              <a:rPr lang="en-US" dirty="0"/>
              <a:t>Modeling Approach &amp; Results</a:t>
            </a:r>
          </a:p>
          <a:p>
            <a:r>
              <a:rPr lang="en-US" dirty="0"/>
              <a:t>Important Drivers of CAR</a:t>
            </a:r>
          </a:p>
          <a:p>
            <a:r>
              <a:rPr lang="en-US" dirty="0"/>
              <a:t>Deep Dive into Important Drivers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Insights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Recommendations</a:t>
            </a:r>
            <a:endParaRPr lang="en-US" dirty="0"/>
          </a:p>
          <a:p>
            <a:r>
              <a:rPr lang="en-US" dirty="0"/>
              <a:t>Key Takeaways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361B7-3E47-56E7-9053-E4A1BE2B46AB}"/>
              </a:ext>
            </a:extLst>
          </p:cNvPr>
          <p:cNvSpPr/>
          <p:nvPr/>
        </p:nvSpPr>
        <p:spPr>
          <a:xfrm>
            <a:off x="1199029" y="6409764"/>
            <a:ext cx="649941" cy="2577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Modeling Approach &amp; results – Random forest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A695D48-2C19-912D-E8E7-38EDF4A83DD6}"/>
              </a:ext>
            </a:extLst>
          </p:cNvPr>
          <p:cNvGraphicFramePr>
            <a:graphicFrameLocks noGrp="1"/>
          </p:cNvGraphicFramePr>
          <p:nvPr/>
        </p:nvGraphicFramePr>
        <p:xfrm>
          <a:off x="95249" y="957027"/>
          <a:ext cx="476250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2394061975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231108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6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62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55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3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5559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67FE9B2-D55E-4284-956A-97AFBF15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957027"/>
            <a:ext cx="6666865" cy="56556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FB962F-5B0F-27F4-BFF4-90EB6F50E68B}"/>
              </a:ext>
            </a:extLst>
          </p:cNvPr>
          <p:cNvGraphicFramePr>
            <a:graphicFrameLocks noGrp="1"/>
          </p:cNvGraphicFramePr>
          <p:nvPr/>
        </p:nvGraphicFramePr>
        <p:xfrm>
          <a:off x="2736850" y="2954573"/>
          <a:ext cx="2120900" cy="294640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81141103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62947980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1506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checkout_cnt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8783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exit_page_name_v2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9692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exit_link_cat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6763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product_id_max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27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checkout_exists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375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visit_session_time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5638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081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test_Type_max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662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product_id_cnt_dist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524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nth_visit_of_visitor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493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entry_page_name_v2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9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224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cart_visit_cnt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382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site_txmy2_max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9840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referrer_max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9734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40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976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Logistic regression to understand direction of impact on car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A695D48-2C19-912D-E8E7-38EDF4A83DD6}"/>
              </a:ext>
            </a:extLst>
          </p:cNvPr>
          <p:cNvGraphicFramePr>
            <a:graphicFrameLocks noGrp="1"/>
          </p:cNvGraphicFramePr>
          <p:nvPr/>
        </p:nvGraphicFramePr>
        <p:xfrm>
          <a:off x="95249" y="957027"/>
          <a:ext cx="476250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2394061975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231108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6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62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55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3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5559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791BED6-2049-C21E-0640-17F3E2CF45F9}"/>
              </a:ext>
            </a:extLst>
          </p:cNvPr>
          <p:cNvGraphicFramePr>
            <a:graphicFrameLocks noGrp="1"/>
          </p:cNvGraphicFramePr>
          <p:nvPr/>
        </p:nvGraphicFramePr>
        <p:xfrm>
          <a:off x="95249" y="3123222"/>
          <a:ext cx="3924300" cy="2025650"/>
        </p:xfrm>
        <a:graphic>
          <a:graphicData uri="http://schemas.openxmlformats.org/drawingml/2006/table">
            <a:tbl>
              <a:tblPr/>
              <a:tblGrid>
                <a:gridCol w="2921000">
                  <a:extLst>
                    <a:ext uri="{9D8B030D-6E8A-4147-A177-3AD203B41FA5}">
                      <a16:colId xmlns:a16="http://schemas.microsoft.com/office/drawing/2014/main" val="294445613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7676173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83713309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abs_beta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7293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test_Type_max_motopay_by_link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2192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checkout_exists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7861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Calibri" panose="020F0502020204030204" pitchFamily="34" charset="0"/>
                        </a:rPr>
                        <a:t>test_Type_max_motopay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2.49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325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exit_page_type_my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orders|my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orders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01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referrer_max_https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://www.verizon.com/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054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site_txmy2_max_home-appliances-accessories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114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test_Type_max_Not available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1.09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767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test_Type_max_experiment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333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Calibri" panose="020F0502020204030204" pitchFamily="34" charset="0"/>
                        </a:rPr>
                        <a:t>exit_page_type_td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Calibri" panose="020F0502020204030204" pitchFamily="34" charset="0"/>
                        </a:rPr>
                        <a:t> financing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081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exit_page_type_affirm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financing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48692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0ACACED-8485-B9D8-25F7-3E5318D5CE1F}"/>
              </a:ext>
            </a:extLst>
          </p:cNvPr>
          <p:cNvGraphicFramePr>
            <a:graphicFrameLocks noGrp="1"/>
          </p:cNvGraphicFramePr>
          <p:nvPr/>
        </p:nvGraphicFramePr>
        <p:xfrm>
          <a:off x="4133850" y="3307372"/>
          <a:ext cx="3739614" cy="1841500"/>
        </p:xfrm>
        <a:graphic>
          <a:graphicData uri="http://schemas.openxmlformats.org/drawingml/2006/table">
            <a:tbl>
              <a:tblPr/>
              <a:tblGrid>
                <a:gridCol w="2783532">
                  <a:extLst>
                    <a:ext uri="{9D8B030D-6E8A-4147-A177-3AD203B41FA5}">
                      <a16:colId xmlns:a16="http://schemas.microsoft.com/office/drawing/2014/main" val="4188904063"/>
                    </a:ext>
                  </a:extLst>
                </a:gridCol>
                <a:gridCol w="363069">
                  <a:extLst>
                    <a:ext uri="{9D8B030D-6E8A-4147-A177-3AD203B41FA5}">
                      <a16:colId xmlns:a16="http://schemas.microsoft.com/office/drawing/2014/main" val="3663094782"/>
                    </a:ext>
                  </a:extLst>
                </a:gridCol>
                <a:gridCol w="593013">
                  <a:extLst>
                    <a:ext uri="{9D8B030D-6E8A-4147-A177-3AD203B41FA5}">
                      <a16:colId xmlns:a16="http://schemas.microsoft.com/office/drawing/2014/main" val="59381988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Calibri" panose="020F0502020204030204" pitchFamily="34" charset="0"/>
                        </a:rPr>
                        <a:t>exit_page_type_b2c|search results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68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exit_page_type_my orders|order details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7516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exit_page_type_home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8838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2647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exit_page_type_my orders|guest order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6534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Calibri" panose="020F0502020204030204" pitchFamily="34" charset="0"/>
                        </a:rPr>
                        <a:t>exit_page_type_configurator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Calibri" panose="020F0502020204030204" pitchFamily="34" charset="0"/>
                        </a:rPr>
                        <a:t>&gt;home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5972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referrer_max_Not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available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8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referrer_max_https://www.uofl2022.org/us/te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3343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referrer_max_https://www.uofl2022.org/us/sm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8268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exit_page_type_Not available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9174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4FF4951-0BC3-4CB2-1341-CB1B2ED8FB1A}"/>
              </a:ext>
            </a:extLst>
          </p:cNvPr>
          <p:cNvGraphicFramePr>
            <a:graphicFrameLocks noGrp="1"/>
          </p:cNvGraphicFramePr>
          <p:nvPr/>
        </p:nvGraphicFramePr>
        <p:xfrm>
          <a:off x="7987765" y="3307372"/>
          <a:ext cx="3739614" cy="1841500"/>
        </p:xfrm>
        <a:graphic>
          <a:graphicData uri="http://schemas.openxmlformats.org/drawingml/2006/table">
            <a:tbl>
              <a:tblPr/>
              <a:tblGrid>
                <a:gridCol w="3009264">
                  <a:extLst>
                    <a:ext uri="{9D8B030D-6E8A-4147-A177-3AD203B41FA5}">
                      <a16:colId xmlns:a16="http://schemas.microsoft.com/office/drawing/2014/main" val="2877549600"/>
                    </a:ext>
                  </a:extLst>
                </a:gridCol>
                <a:gridCol w="392513">
                  <a:extLst>
                    <a:ext uri="{9D8B030D-6E8A-4147-A177-3AD203B41FA5}">
                      <a16:colId xmlns:a16="http://schemas.microsoft.com/office/drawing/2014/main" val="1911681457"/>
                    </a:ext>
                  </a:extLst>
                </a:gridCol>
                <a:gridCol w="337837">
                  <a:extLst>
                    <a:ext uri="{9D8B030D-6E8A-4147-A177-3AD203B41FA5}">
                      <a16:colId xmlns:a16="http://schemas.microsoft.com/office/drawing/2014/main" val="130295271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referrer_max_https://www.uofl2022.org/us/es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8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938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site_txmy2_max_Not available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9517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test_Type_max_normal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8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3034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site_txmy2_max_offer-program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5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7041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Calibri" panose="020F0502020204030204" pitchFamily="34" charset="0"/>
                        </a:rPr>
                        <a:t>exit_page_type_product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Calibri" panose="020F0502020204030204" pitchFamily="34" charset="0"/>
                        </a:rPr>
                        <a:t> finder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2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7970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Calibri" panose="020F0502020204030204" pitchFamily="34" charset="0"/>
                        </a:rPr>
                        <a:t>site_txmy2_max_galaxy-z-fold3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62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referrer_max_https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://www.uofl2022.org/us/ta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0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9819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referrer_max_https://www.joinhoney.com/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9625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Calibri" panose="020F0502020204030204" pitchFamily="34" charset="0"/>
                        </a:rPr>
                        <a:t>site_txmy2_max_us:tvs:the-frame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1761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site_txmy2_max_vacuums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989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322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Model insights – (Interaction of Checkouts, exit links categories, session time, page name, product id)</a:t>
            </a:r>
          </a:p>
        </p:txBody>
      </p:sp>
      <p:pic>
        <p:nvPicPr>
          <p:cNvPr id="209" name="Picture 208" descr="Timeline, qr code&#10;&#10;Description automatically generated">
            <a:extLst>
              <a:ext uri="{FF2B5EF4-FFF2-40B4-BE49-F238E27FC236}">
                <a16:creationId xmlns:a16="http://schemas.microsoft.com/office/drawing/2014/main" id="{1172A21F-0340-AE90-488C-5E137AE6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24" y="957027"/>
            <a:ext cx="8792952" cy="5738577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1106628F-57D8-77A8-6C53-5DEF73712C61}"/>
              </a:ext>
            </a:extLst>
          </p:cNvPr>
          <p:cNvSpPr/>
          <p:nvPr/>
        </p:nvSpPr>
        <p:spPr>
          <a:xfrm>
            <a:off x="3371851" y="3505199"/>
            <a:ext cx="1428750" cy="6286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A78E748-66F3-4576-0D71-E47C1AF66623}"/>
              </a:ext>
            </a:extLst>
          </p:cNvPr>
          <p:cNvSpPr/>
          <p:nvPr/>
        </p:nvSpPr>
        <p:spPr>
          <a:xfrm>
            <a:off x="9105900" y="2876548"/>
            <a:ext cx="1200150" cy="6286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3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Model insights – (Interaction of click depth and session time)</a:t>
            </a:r>
          </a:p>
        </p:txBody>
      </p:sp>
      <p:pic>
        <p:nvPicPr>
          <p:cNvPr id="6" name="Picture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EA71A73-AF9A-B5BB-A842-C799BD42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42" y="1004653"/>
            <a:ext cx="11710516" cy="59009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261498-934A-3971-E512-24E7A0FD2466}"/>
              </a:ext>
            </a:extLst>
          </p:cNvPr>
          <p:cNvSpPr/>
          <p:nvPr/>
        </p:nvSpPr>
        <p:spPr>
          <a:xfrm>
            <a:off x="2286001" y="3705224"/>
            <a:ext cx="628649" cy="4191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49180E-DF14-78A7-3CC3-F1A1FD9530AD}"/>
              </a:ext>
            </a:extLst>
          </p:cNvPr>
          <p:cNvSpPr/>
          <p:nvPr/>
        </p:nvSpPr>
        <p:spPr>
          <a:xfrm>
            <a:off x="2286001" y="6317823"/>
            <a:ext cx="628649" cy="4191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AC10BF8-B848-0593-BF25-DAEAE5CB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5" y="957027"/>
            <a:ext cx="11710516" cy="53607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Model insights – (Interaction of session time, # products, click depth, test type, entry page)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49180E-DF14-78A7-3CC3-F1A1FD9530AD}"/>
              </a:ext>
            </a:extLst>
          </p:cNvPr>
          <p:cNvSpPr/>
          <p:nvPr/>
        </p:nvSpPr>
        <p:spPr>
          <a:xfrm>
            <a:off x="5810250" y="3427873"/>
            <a:ext cx="1343025" cy="4191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80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Visits with no product id in traffic data may be overstating abandonment rate in reports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207FEB-B6FE-70A7-0919-7CE8126CF971}"/>
              </a:ext>
            </a:extLst>
          </p:cNvPr>
          <p:cNvSpPr txBox="1">
            <a:spLocks/>
          </p:cNvSpPr>
          <p:nvPr/>
        </p:nvSpPr>
        <p:spPr>
          <a:xfrm>
            <a:off x="95249" y="1111250"/>
            <a:ext cx="10515600" cy="122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There are 40197(~56%) visits out of 71252 visits on 2022-01-01 where the visit does not have any </a:t>
            </a:r>
            <a:r>
              <a:rPr lang="en-US" sz="1800" dirty="0" err="1"/>
              <a:t>product_id</a:t>
            </a:r>
            <a:r>
              <a:rPr lang="en-US" sz="1800" dirty="0"/>
              <a:t> but has carts in them. When we check the cart-line table, there are </a:t>
            </a:r>
            <a:r>
              <a:rPr lang="en-US" sz="1800" dirty="0" err="1"/>
              <a:t>product_id</a:t>
            </a:r>
            <a:r>
              <a:rPr lang="en-US" sz="1800" dirty="0"/>
              <a:t> for these </a:t>
            </a:r>
            <a:r>
              <a:rPr lang="en-US" sz="1800"/>
              <a:t>carts. Also,</a:t>
            </a:r>
            <a:r>
              <a:rPr lang="en-US" sz="1800" dirty="0"/>
              <a:t> there </a:t>
            </a:r>
            <a:r>
              <a:rPr lang="en-US" sz="1800"/>
              <a:t>seems </a:t>
            </a:r>
            <a:r>
              <a:rPr lang="en-US" sz="1800" dirty="0"/>
              <a:t>to be orders against them. These visits don’t have any order corresponding to them in the traffic data leading to show 100% abandonment rate.</a:t>
            </a:r>
            <a:r>
              <a:rPr lang="en-US" sz="1800"/>
              <a:t> 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FEF67-1485-1C89-CE31-0A43951A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2333625"/>
            <a:ext cx="3771900" cy="24066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0BC839-61A6-2743-C0D5-DF1CEF7C4B94}"/>
              </a:ext>
            </a:extLst>
          </p:cNvPr>
          <p:cNvSpPr txBox="1">
            <a:spLocks/>
          </p:cNvSpPr>
          <p:nvPr/>
        </p:nvSpPr>
        <p:spPr>
          <a:xfrm>
            <a:off x="-3849" y="6335767"/>
            <a:ext cx="4191000" cy="258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Insights for Data Engineers &amp; Reporting teams</a:t>
            </a:r>
          </a:p>
        </p:txBody>
      </p:sp>
    </p:spTree>
    <p:extLst>
      <p:ext uri="{BB962C8B-B14F-4D97-AF65-F5344CB8AC3E}">
        <p14:creationId xmlns:p14="http://schemas.microsoft.com/office/powerpoint/2010/main" val="1650136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Daily car and visit volume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31801-9DE8-F22A-14CD-B74AE26F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957027"/>
            <a:ext cx="9686925" cy="3267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020935-E3F0-C10B-3132-B589AF22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3950335"/>
            <a:ext cx="95440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61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Daily car and visit volume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31801-9DE8-F22A-14CD-B74AE26F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957027"/>
            <a:ext cx="9686925" cy="3267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020935-E3F0-C10B-3132-B589AF22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3950335"/>
            <a:ext cx="95440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1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Day of week car and visit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4AEC4-060A-F9A6-1020-640528A8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8" y="957027"/>
            <a:ext cx="9667875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101E55-658D-C28F-7B8D-1861A5054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8" y="3903662"/>
            <a:ext cx="96488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26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Time of Day car and visit volume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A9A2C-F9F7-9291-33B4-AA71CBB9F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6" y="957027"/>
            <a:ext cx="9610725" cy="3105150"/>
          </a:xfrm>
          <a:prstGeom prst="rect">
            <a:avLst/>
          </a:prstGeom>
        </p:spPr>
      </p:pic>
      <p:pic>
        <p:nvPicPr>
          <p:cNvPr id="2050" name="Picture 2" descr="A Power BI visual">
            <a:extLst>
              <a:ext uri="{FF2B5EF4-FFF2-40B4-BE49-F238E27FC236}">
                <a16:creationId xmlns:a16="http://schemas.microsoft.com/office/drawing/2014/main" id="{28121D3A-5CA0-FE9B-F8ED-4083A8892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" b="29946"/>
          <a:stretch/>
        </p:blipFill>
        <p:spPr bwMode="auto">
          <a:xfrm>
            <a:off x="666750" y="3958166"/>
            <a:ext cx="4161391" cy="276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7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911" y="2967754"/>
            <a:ext cx="5111750" cy="1013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Currently, </a:t>
            </a:r>
            <a:r>
              <a:rPr lang="en-US" dirty="0" err="1">
                <a:ea typeface="+mn-lt"/>
                <a:cs typeface="+mn-lt"/>
              </a:rPr>
              <a:t>Samsung.com’s</a:t>
            </a:r>
            <a:r>
              <a:rPr lang="en-US" dirty="0">
                <a:ea typeface="+mn-lt"/>
                <a:cs typeface="+mn-lt"/>
              </a:rPr>
              <a:t> cart abandonment rate </a:t>
            </a:r>
            <a:r>
              <a:rPr lang="en-US">
                <a:ea typeface="+mn-lt"/>
                <a:cs typeface="+mn-lt"/>
              </a:rPr>
              <a:t>(CAR) </a:t>
            </a:r>
            <a:r>
              <a:rPr lang="en-US" dirty="0">
                <a:ea typeface="+mn-lt"/>
                <a:cs typeface="+mn-lt"/>
              </a:rPr>
              <a:t>is around 90%. At the same time, the industry average is between 70-80%. The goal of Samsung’s management team is to reduce the cart abandonment rate to 80-85%.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BEA4E-55B5-0537-0B66-49A759F0BFC4}"/>
              </a:ext>
            </a:extLst>
          </p:cNvPr>
          <p:cNvSpPr txBox="1"/>
          <p:nvPr/>
        </p:nvSpPr>
        <p:spPr>
          <a:xfrm>
            <a:off x="784411" y="6342528"/>
            <a:ext cx="571500" cy="28014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849AD5-38F4-1B3C-73CE-091B5186F89E}"/>
              </a:ext>
            </a:extLst>
          </p:cNvPr>
          <p:cNvSpPr txBox="1">
            <a:spLocks/>
          </p:cNvSpPr>
          <p:nvPr/>
        </p:nvSpPr>
        <p:spPr>
          <a:xfrm>
            <a:off x="1355911" y="4552748"/>
            <a:ext cx="5111750" cy="602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Our approach in short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177CA56-A74B-573D-9B45-B1D9D35E5BE6}"/>
              </a:ext>
            </a:extLst>
          </p:cNvPr>
          <p:cNvSpPr txBox="1">
            <a:spLocks/>
          </p:cNvSpPr>
          <p:nvPr/>
        </p:nvSpPr>
        <p:spPr>
          <a:xfrm>
            <a:off x="1355910" y="5156244"/>
            <a:ext cx="5641655" cy="1013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ea typeface="+mn-lt"/>
                <a:cs typeface="+mn-lt"/>
              </a:rPr>
              <a:t>Identify clusters of visits which have above average CAR, Understand the reason, strategize to reduce CAR of these clusters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46051"/>
            <a:ext cx="5111750" cy="547686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790575"/>
            <a:ext cx="7658100" cy="58736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/>
              <a:t>VISTS WITH NO CHECKOUT EVENT</a:t>
            </a:r>
            <a:r>
              <a:rPr lang="en-US" sz="1200" dirty="0"/>
              <a:t> IN THEM HAVE HIGH CAR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ea typeface="+mn-lt"/>
                <a:cs typeface="+mn-lt"/>
              </a:rPr>
              <a:t>PREMIUM TV`S </a:t>
            </a:r>
            <a:r>
              <a:rPr lang="en-US" sz="1200" dirty="0">
                <a:ea typeface="+mn-lt"/>
                <a:cs typeface="+mn-lt"/>
              </a:rPr>
              <a:t>HAVE HIGH CAR WITH HIGHLY INTERESTED CUSTOMERS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VISITS WERE ABANDONED AFTER CHECKING THE </a:t>
            </a:r>
            <a:r>
              <a:rPr lang="en-US" sz="1200" b="1" dirty="0"/>
              <a:t>REVIEW SECTION</a:t>
            </a:r>
          </a:p>
          <a:p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VISITS WITH </a:t>
            </a:r>
            <a:r>
              <a:rPr lang="en-US" sz="1200" b="1" dirty="0"/>
              <a:t>HIGHER CLICK DEPTH </a:t>
            </a:r>
            <a:r>
              <a:rPr lang="en-US" sz="1200" dirty="0"/>
              <a:t>[1-(#VISITS / # ACTIVITIES)] HAVE LOWER CAR AND HIGHER AVERAGE SESSION TIME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VISITS COMING FROM </a:t>
            </a:r>
            <a:r>
              <a:rPr lang="en-US" sz="1200" b="1" dirty="0"/>
              <a:t>GOOGLE SEARCH </a:t>
            </a:r>
            <a:r>
              <a:rPr lang="en-US" sz="1200" dirty="0"/>
              <a:t>ONLY LAST ~4 MINUTES ON AVERAGE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/>
              <a:t>~60% OF THE TOTAL VISITS LAST ONLY </a:t>
            </a:r>
            <a:r>
              <a:rPr lang="en-US" sz="1200"/>
              <a:t>UP TO</a:t>
            </a:r>
            <a:r>
              <a:rPr lang="en-US" sz="1200" dirty="0"/>
              <a:t> </a:t>
            </a:r>
            <a:r>
              <a:rPr lang="en-US" sz="1200" b="1" dirty="0"/>
              <a:t>10 MINUTES SESSION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BEA4E-55B5-0537-0B66-49A759F0BFC4}"/>
              </a:ext>
            </a:extLst>
          </p:cNvPr>
          <p:cNvSpPr txBox="1"/>
          <p:nvPr/>
        </p:nvSpPr>
        <p:spPr>
          <a:xfrm>
            <a:off x="784411" y="6342528"/>
            <a:ext cx="571500" cy="28014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-132924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visit journey and cart abandonment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48F730-E6BB-D29F-91C8-42A63469C364}"/>
              </a:ext>
            </a:extLst>
          </p:cNvPr>
          <p:cNvGrpSpPr/>
          <p:nvPr/>
        </p:nvGrpSpPr>
        <p:grpSpPr>
          <a:xfrm>
            <a:off x="347715" y="1066331"/>
            <a:ext cx="8793720" cy="2440155"/>
            <a:chOff x="347715" y="1066331"/>
            <a:chExt cx="11006084" cy="24401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184658-F300-6E90-CA6D-F69E5F06543A}"/>
                </a:ext>
              </a:extLst>
            </p:cNvPr>
            <p:cNvSpPr/>
            <p:nvPr/>
          </p:nvSpPr>
          <p:spPr>
            <a:xfrm>
              <a:off x="5007973" y="1066331"/>
              <a:ext cx="1813722" cy="2582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Visitor 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52815FA-F613-64F4-6894-6367133F1C41}"/>
                </a:ext>
              </a:extLst>
            </p:cNvPr>
            <p:cNvSpPr/>
            <p:nvPr/>
          </p:nvSpPr>
          <p:spPr>
            <a:xfrm>
              <a:off x="5007971" y="1768234"/>
              <a:ext cx="1813722" cy="2582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Visit v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4FAB76-7BBD-BEE7-C980-5FD0A1175279}"/>
                </a:ext>
              </a:extLst>
            </p:cNvPr>
            <p:cNvSpPr/>
            <p:nvPr/>
          </p:nvSpPr>
          <p:spPr>
            <a:xfrm>
              <a:off x="7210048" y="1768233"/>
              <a:ext cx="1813722" cy="2582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Visit v+1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9992B0-BEB2-1A0C-0C79-4A0CF2011040}"/>
                </a:ext>
              </a:extLst>
            </p:cNvPr>
            <p:cNvSpPr/>
            <p:nvPr/>
          </p:nvSpPr>
          <p:spPr>
            <a:xfrm>
              <a:off x="9412124" y="1768232"/>
              <a:ext cx="1813722" cy="2582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Visit v+2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0236A4-9150-0B26-3E8D-3FD6B95D70EC}"/>
                </a:ext>
              </a:extLst>
            </p:cNvPr>
            <p:cNvSpPr/>
            <p:nvPr/>
          </p:nvSpPr>
          <p:spPr>
            <a:xfrm>
              <a:off x="2805896" y="1768232"/>
              <a:ext cx="1813722" cy="2582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Visit v-1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0CC36A-C020-BFA7-AE30-B3BF13335391}"/>
                </a:ext>
              </a:extLst>
            </p:cNvPr>
            <p:cNvSpPr/>
            <p:nvPr/>
          </p:nvSpPr>
          <p:spPr>
            <a:xfrm>
              <a:off x="347715" y="1768232"/>
              <a:ext cx="1813722" cy="2582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Visit v-2</a:t>
              </a:r>
            </a:p>
          </p:txBody>
        </p:sp>
        <p:sp>
          <p:nvSpPr>
            <p:cNvPr id="16" name="Rectangle: Top Corners Snipped 15">
              <a:extLst>
                <a:ext uri="{FF2B5EF4-FFF2-40B4-BE49-F238E27FC236}">
                  <a16:creationId xmlns:a16="http://schemas.microsoft.com/office/drawing/2014/main" id="{9624DAF2-1655-CABC-8E67-8A41A489B813}"/>
                </a:ext>
              </a:extLst>
            </p:cNvPr>
            <p:cNvSpPr/>
            <p:nvPr/>
          </p:nvSpPr>
          <p:spPr>
            <a:xfrm>
              <a:off x="5249174" y="2535430"/>
              <a:ext cx="780908" cy="258206"/>
            </a:xfrm>
            <a:prstGeom prst="snip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Cart 2</a:t>
              </a:r>
            </a:p>
          </p:txBody>
        </p:sp>
        <p:sp>
          <p:nvSpPr>
            <p:cNvPr id="17" name="Rectangle: Top Corners Snipped 16">
              <a:extLst>
                <a:ext uri="{FF2B5EF4-FFF2-40B4-BE49-F238E27FC236}">
                  <a16:creationId xmlns:a16="http://schemas.microsoft.com/office/drawing/2014/main" id="{42F82191-25B8-2703-1312-14CE4F57652F}"/>
                </a:ext>
              </a:extLst>
            </p:cNvPr>
            <p:cNvSpPr/>
            <p:nvPr/>
          </p:nvSpPr>
          <p:spPr>
            <a:xfrm>
              <a:off x="3324191" y="2535430"/>
              <a:ext cx="780908" cy="258206"/>
            </a:xfrm>
            <a:prstGeom prst="snip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Cart 1</a:t>
              </a:r>
            </a:p>
          </p:txBody>
        </p:sp>
        <p:sp>
          <p:nvSpPr>
            <p:cNvPr id="18" name="Rectangle: Top Corners Snipped 17">
              <a:extLst>
                <a:ext uri="{FF2B5EF4-FFF2-40B4-BE49-F238E27FC236}">
                  <a16:creationId xmlns:a16="http://schemas.microsoft.com/office/drawing/2014/main" id="{74FCD7ED-EDA5-FEE8-FE0D-2FCD8B3C3B21}"/>
                </a:ext>
              </a:extLst>
            </p:cNvPr>
            <p:cNvSpPr/>
            <p:nvPr/>
          </p:nvSpPr>
          <p:spPr>
            <a:xfrm>
              <a:off x="8293364" y="2516137"/>
              <a:ext cx="780908" cy="258206"/>
            </a:xfrm>
            <a:prstGeom prst="snip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Cart 3</a:t>
              </a:r>
            </a:p>
          </p:txBody>
        </p:sp>
        <p:sp>
          <p:nvSpPr>
            <p:cNvPr id="19" name="Rectangle: Top Corners Snipped 18">
              <a:extLst>
                <a:ext uri="{FF2B5EF4-FFF2-40B4-BE49-F238E27FC236}">
                  <a16:creationId xmlns:a16="http://schemas.microsoft.com/office/drawing/2014/main" id="{3A68732D-DA15-5B7E-AF60-6570E173F4AE}"/>
                </a:ext>
              </a:extLst>
            </p:cNvPr>
            <p:cNvSpPr/>
            <p:nvPr/>
          </p:nvSpPr>
          <p:spPr>
            <a:xfrm>
              <a:off x="7310592" y="2516136"/>
              <a:ext cx="780908" cy="258206"/>
            </a:xfrm>
            <a:prstGeom prst="snip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Cart 2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FE52D5-6F9F-5FEE-E5FA-5302BBFD466E}"/>
                </a:ext>
              </a:extLst>
            </p:cNvPr>
            <p:cNvCxnSpPr>
              <a:stCxn id="11" idx="4"/>
              <a:endCxn id="16" idx="3"/>
            </p:cNvCxnSpPr>
            <p:nvPr/>
          </p:nvCxnSpPr>
          <p:spPr>
            <a:xfrm flipH="1">
              <a:off x="5639628" y="2026440"/>
              <a:ext cx="275204" cy="508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78F1B6-2111-3ED5-1812-845B799DDE70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5914832" y="2026440"/>
              <a:ext cx="748687" cy="489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83759A2-BB64-19E2-FC5B-387CAB674070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 flipH="1">
              <a:off x="7839814" y="2026439"/>
              <a:ext cx="277095" cy="489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3766FC5-8ABA-D602-3AD5-0E4A33D597BE}"/>
                </a:ext>
              </a:extLst>
            </p:cNvPr>
            <p:cNvCxnSpPr>
              <a:stCxn id="12" idx="4"/>
              <a:endCxn id="18" idx="3"/>
            </p:cNvCxnSpPr>
            <p:nvPr/>
          </p:nvCxnSpPr>
          <p:spPr>
            <a:xfrm>
              <a:off x="8116909" y="2026439"/>
              <a:ext cx="566909" cy="489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2C2D46-96E6-BAE8-9923-9BBF4C913627}"/>
                </a:ext>
              </a:extLst>
            </p:cNvPr>
            <p:cNvCxnSpPr>
              <a:stCxn id="14" idx="4"/>
              <a:endCxn id="17" idx="3"/>
            </p:cNvCxnSpPr>
            <p:nvPr/>
          </p:nvCxnSpPr>
          <p:spPr>
            <a:xfrm>
              <a:off x="3712757" y="2026438"/>
              <a:ext cx="1888" cy="50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F97BF9-07CA-4964-8D3E-D8A75288F4E0}"/>
                </a:ext>
              </a:extLst>
            </p:cNvPr>
            <p:cNvCxnSpPr>
              <a:stCxn id="15" idx="6"/>
              <a:endCxn id="14" idx="2"/>
            </p:cNvCxnSpPr>
            <p:nvPr/>
          </p:nvCxnSpPr>
          <p:spPr>
            <a:xfrm>
              <a:off x="2161437" y="1897335"/>
              <a:ext cx="6444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D15EF4C-A8F6-6017-4595-6A16EF68331E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17" y="1897333"/>
              <a:ext cx="38835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8A6E06-3CA5-B0E2-01C2-9B564E335606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6746240" y="1897336"/>
              <a:ext cx="4638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A08006B-A7B6-081F-75BA-A542BE60C822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 flipV="1">
              <a:off x="9023770" y="1897335"/>
              <a:ext cx="38835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F5E0D48-4C7A-3F03-057C-8D860654DA8B}"/>
                </a:ext>
              </a:extLst>
            </p:cNvPr>
            <p:cNvCxnSpPr>
              <a:stCxn id="10" idx="4"/>
              <a:endCxn id="11" idx="0"/>
            </p:cNvCxnSpPr>
            <p:nvPr/>
          </p:nvCxnSpPr>
          <p:spPr>
            <a:xfrm flipH="1">
              <a:off x="5914832" y="1324537"/>
              <a:ext cx="2" cy="443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AB5FE17-3462-CB38-3997-439B7C0AB9D5}"/>
                </a:ext>
              </a:extLst>
            </p:cNvPr>
            <p:cNvCxnSpPr>
              <a:stCxn id="10" idx="4"/>
              <a:endCxn id="15" idx="0"/>
            </p:cNvCxnSpPr>
            <p:nvPr/>
          </p:nvCxnSpPr>
          <p:spPr>
            <a:xfrm flipH="1">
              <a:off x="1254576" y="1324537"/>
              <a:ext cx="4660258" cy="443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DB9966-A03E-4526-6479-58363A050025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 flipH="1">
              <a:off x="3712757" y="1324537"/>
              <a:ext cx="2202077" cy="443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001E32-EC41-7EA8-A8FD-6F0D113C9F2C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5914834" y="1324537"/>
              <a:ext cx="2202075" cy="443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8DE40BB-5234-B681-62BE-CE0156C7A919}"/>
                </a:ext>
              </a:extLst>
            </p:cNvPr>
            <p:cNvCxnSpPr>
              <a:stCxn id="10" idx="4"/>
              <a:endCxn id="13" idx="0"/>
            </p:cNvCxnSpPr>
            <p:nvPr/>
          </p:nvCxnSpPr>
          <p:spPr>
            <a:xfrm>
              <a:off x="5914834" y="1324537"/>
              <a:ext cx="4404151" cy="443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947A92E3-81D8-9539-F781-3BFDBB3AD0AB}"/>
                </a:ext>
              </a:extLst>
            </p:cNvPr>
            <p:cNvCxnSpPr>
              <a:cxnSpLocks/>
              <a:stCxn id="16" idx="1"/>
              <a:endCxn id="19" idx="3"/>
            </p:cNvCxnSpPr>
            <p:nvPr/>
          </p:nvCxnSpPr>
          <p:spPr>
            <a:xfrm rot="5400000" flipH="1" flipV="1">
              <a:off x="6531587" y="1624177"/>
              <a:ext cx="277500" cy="2061418"/>
            </a:xfrm>
            <a:prstGeom prst="curvedConnector5">
              <a:avLst>
                <a:gd name="adj1" fmla="val -82378"/>
                <a:gd name="adj2" fmla="val 50000"/>
                <a:gd name="adj3" fmla="val 182378"/>
              </a:avLst>
            </a:prstGeom>
            <a:ln w="34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234B1D-3076-D651-B751-C48FB43DA372}"/>
                </a:ext>
              </a:extLst>
            </p:cNvPr>
            <p:cNvSpPr txBox="1"/>
            <p:nvPr/>
          </p:nvSpPr>
          <p:spPr>
            <a:xfrm>
              <a:off x="2978093" y="2726858"/>
              <a:ext cx="1373225" cy="21544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Prod list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72B44F-351F-CCC3-2085-55A878F95694}"/>
                </a:ext>
              </a:extLst>
            </p:cNvPr>
            <p:cNvSpPr txBox="1"/>
            <p:nvPr/>
          </p:nvSpPr>
          <p:spPr>
            <a:xfrm>
              <a:off x="5165084" y="2726857"/>
              <a:ext cx="982772" cy="21544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Prod list 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D410B6-0AAB-BE34-5C3B-FD19FAA822F9}"/>
                </a:ext>
              </a:extLst>
            </p:cNvPr>
            <p:cNvSpPr txBox="1"/>
            <p:nvPr/>
          </p:nvSpPr>
          <p:spPr>
            <a:xfrm>
              <a:off x="7209687" y="2726857"/>
              <a:ext cx="999587" cy="21544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Prod list 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1FF4A0-7550-6425-F5B2-06D024712C1B}"/>
                </a:ext>
              </a:extLst>
            </p:cNvPr>
            <p:cNvSpPr txBox="1"/>
            <p:nvPr/>
          </p:nvSpPr>
          <p:spPr>
            <a:xfrm>
              <a:off x="8248480" y="2726857"/>
              <a:ext cx="881424" cy="21544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Prod list 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86C238-3B79-312B-F037-8B09A78F3B05}"/>
                </a:ext>
              </a:extLst>
            </p:cNvPr>
            <p:cNvSpPr txBox="1"/>
            <p:nvPr/>
          </p:nvSpPr>
          <p:spPr>
            <a:xfrm>
              <a:off x="3322302" y="3264039"/>
              <a:ext cx="784687" cy="1846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Abandoned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F01CCC-3CB2-EF99-441F-2354CAB415EC}"/>
                </a:ext>
              </a:extLst>
            </p:cNvPr>
            <p:cNvSpPr txBox="1"/>
            <p:nvPr/>
          </p:nvSpPr>
          <p:spPr>
            <a:xfrm>
              <a:off x="5247284" y="3264039"/>
              <a:ext cx="784687" cy="1846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Abandoned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98F1F1-7478-22FC-0009-D88FFD2ACC10}"/>
                </a:ext>
              </a:extLst>
            </p:cNvPr>
            <p:cNvSpPr txBox="1"/>
            <p:nvPr/>
          </p:nvSpPr>
          <p:spPr>
            <a:xfrm>
              <a:off x="7308703" y="3264039"/>
              <a:ext cx="784687" cy="18466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Ordered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3FAD38-D13D-0E28-AFE6-F4E17A1ECBF7}"/>
                </a:ext>
              </a:extLst>
            </p:cNvPr>
            <p:cNvSpPr txBox="1"/>
            <p:nvPr/>
          </p:nvSpPr>
          <p:spPr>
            <a:xfrm>
              <a:off x="8291475" y="3264039"/>
              <a:ext cx="784687" cy="1846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Abandoned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4FA77F9-7854-492F-B670-94EC779F8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4584" y="2833546"/>
              <a:ext cx="6122" cy="430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5C66242-9F91-DDCD-BB1A-42696CE5F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9628" y="2833546"/>
              <a:ext cx="6122" cy="430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4E1647-E1CA-0BDB-7361-AF701C921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076" y="2833546"/>
              <a:ext cx="6122" cy="430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C6C6B9C-B845-B2BA-DFE1-A469FFE0BE63}"/>
                </a:ext>
              </a:extLst>
            </p:cNvPr>
            <p:cNvCxnSpPr>
              <a:stCxn id="18" idx="1"/>
              <a:endCxn id="42" idx="0"/>
            </p:cNvCxnSpPr>
            <p:nvPr/>
          </p:nvCxnSpPr>
          <p:spPr>
            <a:xfrm>
              <a:off x="8683818" y="2774343"/>
              <a:ext cx="1" cy="489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: Top Corners Snipped 46">
              <a:extLst>
                <a:ext uri="{FF2B5EF4-FFF2-40B4-BE49-F238E27FC236}">
                  <a16:creationId xmlns:a16="http://schemas.microsoft.com/office/drawing/2014/main" id="{B6AFC90A-7B69-4DDD-D5E0-D9176B39453D}"/>
                </a:ext>
              </a:extLst>
            </p:cNvPr>
            <p:cNvSpPr/>
            <p:nvPr/>
          </p:nvSpPr>
          <p:spPr>
            <a:xfrm>
              <a:off x="10441909" y="2557409"/>
              <a:ext cx="780908" cy="258206"/>
            </a:xfrm>
            <a:prstGeom prst="snip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Cart 5</a:t>
              </a:r>
            </a:p>
          </p:txBody>
        </p:sp>
        <p:sp>
          <p:nvSpPr>
            <p:cNvPr id="48" name="Rectangle: Top Corners Snipped 47">
              <a:extLst>
                <a:ext uri="{FF2B5EF4-FFF2-40B4-BE49-F238E27FC236}">
                  <a16:creationId xmlns:a16="http://schemas.microsoft.com/office/drawing/2014/main" id="{211911F3-8B6E-61F0-3297-C0148B5E4957}"/>
                </a:ext>
              </a:extLst>
            </p:cNvPr>
            <p:cNvSpPr/>
            <p:nvPr/>
          </p:nvSpPr>
          <p:spPr>
            <a:xfrm>
              <a:off x="9459139" y="2557408"/>
              <a:ext cx="780908" cy="258206"/>
            </a:xfrm>
            <a:prstGeom prst="snip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Cart 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E132F9-0E4F-EC25-1368-2DF3DC2BA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8361" y="2067710"/>
              <a:ext cx="277095" cy="489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81AF1EA-80AF-9AB2-8371-0F52544E24D8}"/>
                </a:ext>
              </a:extLst>
            </p:cNvPr>
            <p:cNvCxnSpPr>
              <a:endCxn id="47" idx="3"/>
            </p:cNvCxnSpPr>
            <p:nvPr/>
          </p:nvCxnSpPr>
          <p:spPr>
            <a:xfrm>
              <a:off x="10265456" y="2067710"/>
              <a:ext cx="566907" cy="4896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A103A4-43C5-FC23-4110-34626AFE295C}"/>
                </a:ext>
              </a:extLst>
            </p:cNvPr>
            <p:cNvSpPr txBox="1"/>
            <p:nvPr/>
          </p:nvSpPr>
          <p:spPr>
            <a:xfrm>
              <a:off x="9452915" y="2768129"/>
              <a:ext cx="1002698" cy="21544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Prod list 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6FDD05-14CC-9090-8EAB-F51BCF567E09}"/>
                </a:ext>
              </a:extLst>
            </p:cNvPr>
            <p:cNvSpPr txBox="1"/>
            <p:nvPr/>
          </p:nvSpPr>
          <p:spPr>
            <a:xfrm>
              <a:off x="10371026" y="2768129"/>
              <a:ext cx="982773" cy="21544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Prod list 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96294F-96AE-BD92-F599-D99BFD13103F}"/>
                </a:ext>
              </a:extLst>
            </p:cNvPr>
            <p:cNvSpPr txBox="1"/>
            <p:nvPr/>
          </p:nvSpPr>
          <p:spPr>
            <a:xfrm>
              <a:off x="10440020" y="3305311"/>
              <a:ext cx="784687" cy="1846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Abandoned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8F83B1F-5EC6-7A06-9066-0A055873D761}"/>
                </a:ext>
              </a:extLst>
            </p:cNvPr>
            <p:cNvCxnSpPr>
              <a:cxnSpLocks/>
            </p:cNvCxnSpPr>
            <p:nvPr/>
          </p:nvCxnSpPr>
          <p:spPr>
            <a:xfrm>
              <a:off x="9849592" y="2867667"/>
              <a:ext cx="0" cy="437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0CF1D9-6965-B237-DE61-9CC7ECE1D1D9}"/>
                </a:ext>
              </a:extLst>
            </p:cNvPr>
            <p:cNvCxnSpPr>
              <a:stCxn id="47" idx="1"/>
              <a:endCxn id="53" idx="0"/>
            </p:cNvCxnSpPr>
            <p:nvPr/>
          </p:nvCxnSpPr>
          <p:spPr>
            <a:xfrm>
              <a:off x="10832363" y="2815615"/>
              <a:ext cx="1" cy="489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E4EEF6-E4A8-183C-A3CE-25FFEF1FA261}"/>
                </a:ext>
              </a:extLst>
            </p:cNvPr>
            <p:cNvSpPr txBox="1"/>
            <p:nvPr/>
          </p:nvSpPr>
          <p:spPr>
            <a:xfrm>
              <a:off x="9459163" y="3321820"/>
              <a:ext cx="784687" cy="1846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Abandoned</a:t>
              </a:r>
            </a:p>
          </p:txBody>
        </p:sp>
      </p:grpSp>
      <p:graphicFrame>
        <p:nvGraphicFramePr>
          <p:cNvPr id="57" name="Table 2">
            <a:extLst>
              <a:ext uri="{FF2B5EF4-FFF2-40B4-BE49-F238E27FC236}">
                <a16:creationId xmlns:a16="http://schemas.microsoft.com/office/drawing/2014/main" id="{E5B94F59-7B8E-D814-FEE0-05A628B83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0871"/>
              </p:ext>
            </p:extLst>
          </p:nvPr>
        </p:nvGraphicFramePr>
        <p:xfrm>
          <a:off x="347715" y="4703529"/>
          <a:ext cx="11496568" cy="18356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3791">
                  <a:extLst>
                    <a:ext uri="{9D8B030D-6E8A-4147-A177-3AD203B41FA5}">
                      <a16:colId xmlns:a16="http://schemas.microsoft.com/office/drawing/2014/main" val="672807457"/>
                    </a:ext>
                  </a:extLst>
                </a:gridCol>
                <a:gridCol w="3751137">
                  <a:extLst>
                    <a:ext uri="{9D8B030D-6E8A-4147-A177-3AD203B41FA5}">
                      <a16:colId xmlns:a16="http://schemas.microsoft.com/office/drawing/2014/main" val="4068583617"/>
                    </a:ext>
                  </a:extLst>
                </a:gridCol>
                <a:gridCol w="1989116">
                  <a:extLst>
                    <a:ext uri="{9D8B030D-6E8A-4147-A177-3AD203B41FA5}">
                      <a16:colId xmlns:a16="http://schemas.microsoft.com/office/drawing/2014/main" val="4182133799"/>
                    </a:ext>
                  </a:extLst>
                </a:gridCol>
                <a:gridCol w="3592524">
                  <a:extLst>
                    <a:ext uri="{9D8B030D-6E8A-4147-A177-3AD203B41FA5}">
                      <a16:colId xmlns:a16="http://schemas.microsoft.com/office/drawing/2014/main" val="1932389056"/>
                    </a:ext>
                  </a:extLst>
                </a:gridCol>
              </a:tblGrid>
              <a:tr h="3734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Visit_ID</a:t>
                      </a:r>
                      <a:r>
                        <a:rPr lang="en-US" sz="1200" dirty="0"/>
                        <a:t> with at least 1 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number of </a:t>
                      </a:r>
                      <a:r>
                        <a:rPr lang="en-US" sz="1200" dirty="0" err="1"/>
                        <a:t>cart_session_ids</a:t>
                      </a:r>
                      <a:r>
                        <a:rPr lang="en-US" sz="1200" dirty="0"/>
                        <a:t> in the visit 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carts ordered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Cart abandoned flag (0 if at least one cart was ordered)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723481"/>
                  </a:ext>
                </a:extLst>
              </a:tr>
              <a:tr h="2756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Visit v-2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 (Not considered in model)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45695"/>
                  </a:ext>
                </a:extLst>
              </a:tr>
              <a:tr h="2756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Visit v-1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(cart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98360"/>
                  </a:ext>
                </a:extLst>
              </a:tr>
              <a:tr h="2756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Visit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(cart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990998"/>
                  </a:ext>
                </a:extLst>
              </a:tr>
              <a:tr h="2756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Visit v+1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 (cart 2, cart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344840"/>
                  </a:ext>
                </a:extLst>
              </a:tr>
              <a:tr h="2756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Visit v+2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 (cart 4, cart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57215"/>
                  </a:ext>
                </a:extLst>
              </a:tr>
            </a:tbl>
          </a:graphicData>
        </a:graphic>
      </p:graphicFrame>
      <p:sp>
        <p:nvSpPr>
          <p:cNvPr id="58" name="Arrow: Down 57">
            <a:extLst>
              <a:ext uri="{FF2B5EF4-FFF2-40B4-BE49-F238E27FC236}">
                <a16:creationId xmlns:a16="http://schemas.microsoft.com/office/drawing/2014/main" id="{9F1EF42A-66A3-0028-FDEA-F19ED8273096}"/>
              </a:ext>
            </a:extLst>
          </p:cNvPr>
          <p:cNvSpPr/>
          <p:nvPr/>
        </p:nvSpPr>
        <p:spPr>
          <a:xfrm>
            <a:off x="9874360" y="4343917"/>
            <a:ext cx="215679" cy="3545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79DF59A-CDAD-6E90-EAE2-11002559658B}"/>
              </a:ext>
            </a:extLst>
          </p:cNvPr>
          <p:cNvSpPr/>
          <p:nvPr/>
        </p:nvSpPr>
        <p:spPr>
          <a:xfrm>
            <a:off x="9141435" y="4021138"/>
            <a:ext cx="1681528" cy="2808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Variable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C9DAF49-7AB7-7D6D-542B-0F894EFCBF79}"/>
              </a:ext>
            </a:extLst>
          </p:cNvPr>
          <p:cNvSpPr/>
          <p:nvPr/>
        </p:nvSpPr>
        <p:spPr>
          <a:xfrm>
            <a:off x="9559107" y="1388867"/>
            <a:ext cx="2140797" cy="13576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/>
              <a:t>Model Objective</a:t>
            </a:r>
          </a:p>
          <a:p>
            <a:r>
              <a:rPr lang="en-US" dirty="0"/>
              <a:t>Identify Important factors associated with CAR</a:t>
            </a:r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Data time frame &amp; independent variables considered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A946D8-DDED-7058-4A7D-20A7D351F671}"/>
              </a:ext>
            </a:extLst>
          </p:cNvPr>
          <p:cNvSpPr txBox="1"/>
          <p:nvPr/>
        </p:nvSpPr>
        <p:spPr>
          <a:xfrm>
            <a:off x="95249" y="1395095"/>
            <a:ext cx="5125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Traffic Data:</a:t>
            </a:r>
          </a:p>
          <a:p>
            <a:r>
              <a:rPr lang="en-US" sz="1600" dirty="0"/>
              <a:t>Time Frame: 2022-01-15</a:t>
            </a:r>
          </a:p>
          <a:p>
            <a:r>
              <a:rPr lang="en-US" sz="1600" dirty="0"/>
              <a:t>Visits with at least 1 cart and One product: 35,814</a:t>
            </a:r>
          </a:p>
          <a:p>
            <a:r>
              <a:rPr lang="en-US" sz="1600" dirty="0"/>
              <a:t>Visitors: 30,038 </a:t>
            </a:r>
          </a:p>
          <a:p>
            <a:r>
              <a:rPr lang="en-US" sz="1600" dirty="0"/>
              <a:t>Cart Abandon Rate of target variable: 88.2%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F67A5-1117-D208-F268-BF88606F5B48}"/>
              </a:ext>
            </a:extLst>
          </p:cNvPr>
          <p:cNvSpPr txBox="1"/>
          <p:nvPr/>
        </p:nvSpPr>
        <p:spPr>
          <a:xfrm>
            <a:off x="95249" y="2866915"/>
            <a:ext cx="968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are the high-level description of potential explainers of CAR we used in the 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C51EF1-5BAF-316F-63C0-E04E96FAD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466168"/>
              </p:ext>
            </p:extLst>
          </p:nvPr>
        </p:nvGraphicFramePr>
        <p:xfrm>
          <a:off x="95249" y="3384628"/>
          <a:ext cx="2311400" cy="328803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18866659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Checkout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957268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Cart visit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749235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device</a:t>
                      </a:r>
                      <a:endParaRPr lang="en-US" sz="1100" b="0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212023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visit_page_seq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282519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page view VS Click counts (Click depth)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136054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page name counts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64854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Entry &amp; Exit page name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505467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 id and model code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51431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logged in status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190022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Session time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201297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Referrer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68719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Channel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51919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Entry &amp; Exit link category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73816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browser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193921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Platform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397738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 methods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923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presence of Error page in visit</a:t>
                      </a:r>
                      <a:endParaRPr lang="en-US" sz="1100" b="0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795643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047DCD-8552-7EEC-6D0B-BFCBD2432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08536"/>
              </p:ext>
            </p:extLst>
          </p:nvPr>
        </p:nvGraphicFramePr>
        <p:xfrm>
          <a:off x="2546349" y="3480229"/>
          <a:ext cx="1447800" cy="16573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11536623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Flags related to:</a:t>
                      </a:r>
                      <a:endParaRPr lang="en-US" sz="1100" b="1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708441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shipping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192846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credit card  </a:t>
                      </a:r>
                      <a:endParaRPr lang="en-US" sz="1100" b="0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94566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Carrier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305448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Other payment method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01580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Carrier Financing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192828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LT Financing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86897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Samsung financing  </a:t>
                      </a:r>
                      <a:endParaRPr lang="en-US" sz="1100" b="0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141923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td bank  </a:t>
                      </a:r>
                      <a:endParaRPr lang="en-US" sz="1100" b="0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7968949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D99840-3466-2756-EACF-1DD7D35AC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386423"/>
              </p:ext>
            </p:extLst>
          </p:nvPr>
        </p:nvGraphicFramePr>
        <p:xfrm>
          <a:off x="2546349" y="5343462"/>
          <a:ext cx="2806700" cy="12623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806700">
                  <a:extLst>
                    <a:ext uri="{9D8B030D-6E8A-4147-A177-3AD203B41FA5}">
                      <a16:colId xmlns:a16="http://schemas.microsoft.com/office/drawing/2014/main" val="384521738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Visit Segment based on</a:t>
                      </a:r>
                      <a:endParaRPr lang="en-US" sz="1100" b="1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71852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click depth (pageview/total activities)</a:t>
                      </a:r>
                      <a:endParaRPr lang="en-US" sz="1100" b="0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465081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session time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897196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Brand affiliation (came thorugh Samsung.com)</a:t>
                      </a:r>
                      <a:endParaRPr lang="en-US" sz="11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056849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loyalty (New visit status)</a:t>
                      </a:r>
                      <a:endParaRPr lang="en-US" sz="1100" b="0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69141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subscription (logged in status)</a:t>
                      </a:r>
                      <a:endParaRPr lang="en-US" sz="1100" b="0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4830686"/>
                  </a:ext>
                </a:extLst>
              </a:tr>
            </a:tbl>
          </a:graphicData>
        </a:graphic>
      </p:graphicFrame>
      <p:sp>
        <p:nvSpPr>
          <p:cNvPr id="60" name="Arrow: Right 59">
            <a:extLst>
              <a:ext uri="{FF2B5EF4-FFF2-40B4-BE49-F238E27FC236}">
                <a16:creationId xmlns:a16="http://schemas.microsoft.com/office/drawing/2014/main" id="{59B22A9F-8CE8-3F5C-922C-4D182A8FE52C}"/>
              </a:ext>
            </a:extLst>
          </p:cNvPr>
          <p:cNvSpPr/>
          <p:nvPr/>
        </p:nvSpPr>
        <p:spPr>
          <a:xfrm>
            <a:off x="5724524" y="4721303"/>
            <a:ext cx="89535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6275FC-5359-FE07-5A12-5DEE0D6E4140}"/>
              </a:ext>
            </a:extLst>
          </p:cNvPr>
          <p:cNvSpPr txBox="1"/>
          <p:nvPr/>
        </p:nvSpPr>
        <p:spPr>
          <a:xfrm>
            <a:off x="6886573" y="4626737"/>
            <a:ext cx="254635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~ 204 Independent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373946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random forest and logistic regression models to identify factors associated with CAR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A695D48-2C19-912D-E8E7-38EDF4A83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073990"/>
              </p:ext>
            </p:extLst>
          </p:nvPr>
        </p:nvGraphicFramePr>
        <p:xfrm>
          <a:off x="403257" y="1804049"/>
          <a:ext cx="476250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2394061975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231108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6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62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55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3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5559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AE0A56-83C6-792A-5347-BC37B910E51E}"/>
              </a:ext>
            </a:extLst>
          </p:cNvPr>
          <p:cNvSpPr txBox="1"/>
          <p:nvPr/>
        </p:nvSpPr>
        <p:spPr>
          <a:xfrm>
            <a:off x="403257" y="1313161"/>
            <a:ext cx="4743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RANDOM FOREST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21AE05-1E8D-8D91-3870-D8E7C2FC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861314"/>
              </p:ext>
            </p:extLst>
          </p:nvPr>
        </p:nvGraphicFramePr>
        <p:xfrm>
          <a:off x="6804058" y="1804049"/>
          <a:ext cx="476250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2394061975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231108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6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62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55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3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555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7B2909-D8AE-ABA6-6BE7-1086E303772B}"/>
              </a:ext>
            </a:extLst>
          </p:cNvPr>
          <p:cNvSpPr txBox="1"/>
          <p:nvPr/>
        </p:nvSpPr>
        <p:spPr>
          <a:xfrm>
            <a:off x="6804058" y="1294058"/>
            <a:ext cx="4743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2CD6C-7E31-34F5-4305-A678DE373989}"/>
              </a:ext>
            </a:extLst>
          </p:cNvPr>
          <p:cNvSpPr txBox="1"/>
          <p:nvPr/>
        </p:nvSpPr>
        <p:spPr>
          <a:xfrm>
            <a:off x="6823109" y="6264337"/>
            <a:ext cx="4743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More details in Appendix..</a:t>
            </a:r>
          </a:p>
        </p:txBody>
      </p:sp>
    </p:spTree>
    <p:extLst>
      <p:ext uri="{BB962C8B-B14F-4D97-AF65-F5344CB8AC3E}">
        <p14:creationId xmlns:p14="http://schemas.microsoft.com/office/powerpoint/2010/main" val="426619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121076"/>
            <a:ext cx="12011025" cy="835951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Post Model Analysis of Important CAR drivers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6D6EE9-FF9D-A940-AC2C-24EA8BBAA2C2}"/>
              </a:ext>
            </a:extLst>
          </p:cNvPr>
          <p:cNvSpPr txBox="1"/>
          <p:nvPr/>
        </p:nvSpPr>
        <p:spPr>
          <a:xfrm>
            <a:off x="85726" y="957027"/>
            <a:ext cx="4743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Traffic Data:</a:t>
            </a:r>
          </a:p>
          <a:p>
            <a:r>
              <a:rPr lang="en-US" sz="1600" dirty="0"/>
              <a:t>Time Frame: 2022-01-01 - 2022-01-21</a:t>
            </a:r>
          </a:p>
          <a:p>
            <a:r>
              <a:rPr lang="en-US" sz="1600" dirty="0"/>
              <a:t>Visits with at least 1 cart and One product: 795,224</a:t>
            </a:r>
          </a:p>
          <a:p>
            <a:r>
              <a:rPr lang="en-US" sz="1600" dirty="0"/>
              <a:t>Visitors:383,329</a:t>
            </a:r>
          </a:p>
          <a:p>
            <a:r>
              <a:rPr lang="en-US" sz="1600" dirty="0"/>
              <a:t>Cart Abandon Rate of target variable: 89.2%</a:t>
            </a:r>
          </a:p>
        </p:txBody>
      </p:sp>
    </p:spTree>
    <p:extLst>
      <p:ext uri="{BB962C8B-B14F-4D97-AF65-F5344CB8AC3E}">
        <p14:creationId xmlns:p14="http://schemas.microsoft.com/office/powerpoint/2010/main" val="332275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{01858A68-D65E-45D6-B115-35ADA9ABD64C}tf67328976_win32</Template>
  <TotalTime>12042</TotalTime>
  <Words>3003</Words>
  <Application>Microsoft Office PowerPoint</Application>
  <PresentationFormat>Widescreen</PresentationFormat>
  <Paragraphs>562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Tenorite</vt:lpstr>
      <vt:lpstr>Wingdings</vt:lpstr>
      <vt:lpstr>Office Theme</vt:lpstr>
      <vt:lpstr>Check this out... WAYS TO REDUCE CART ABANDONMENT ON SAMSUNG.COM</vt:lpstr>
      <vt:lpstr>MEET OUR TEAM</vt:lpstr>
      <vt:lpstr>AGENDA</vt:lpstr>
      <vt:lpstr>Problem Statement</vt:lpstr>
      <vt:lpstr>Executive summary</vt:lpstr>
      <vt:lpstr>visit journey and cart abandonment</vt:lpstr>
      <vt:lpstr>Data time frame &amp; independent variables considered</vt:lpstr>
      <vt:lpstr>random forest and logistic regression models to identify factors associated with CAR</vt:lpstr>
      <vt:lpstr>Post Model Analysis of Important CAR drivers</vt:lpstr>
      <vt:lpstr>A VISIT-CART IS ~99.4% ABANDONED IF THERE IS NO CHECKOUT EVENT IN THE VISIT</vt:lpstr>
      <vt:lpstr>Visits in the tv and tablet taxonomy without a checkout have a 99.9% Car</vt:lpstr>
      <vt:lpstr>Premium TV`s have high CAR with highly interested Customers</vt:lpstr>
      <vt:lpstr>Highly abandoned products among tv landing page visitors</vt:lpstr>
      <vt:lpstr>Highly abandoned products among tv landing page visitors cont.</vt:lpstr>
      <vt:lpstr>96%  of ~27k visits were abandoned after checking the review section</vt:lpstr>
      <vt:lpstr>Visits with higher click depth* have lower CAR and higher Average session time</vt:lpstr>
      <vt:lpstr>Visits with checkouts &lt;4 have 98% CAR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OPPORTUNITIES ARE LIKE BUSES. THERE'S ALWAYS ANOTHER ONE COMING.​</vt:lpstr>
      <vt:lpstr>Key takEaways</vt:lpstr>
      <vt:lpstr>THANK YOU</vt:lpstr>
      <vt:lpstr>Appendix</vt:lpstr>
      <vt:lpstr>Entry page VS CAR</vt:lpstr>
      <vt:lpstr>Visits entered from home</vt:lpstr>
      <vt:lpstr>Modeling Approach &amp; results</vt:lpstr>
      <vt:lpstr>Modeling Approach &amp; results – Random forest</vt:lpstr>
      <vt:lpstr>Logistic regression to understand direction of impact on car</vt:lpstr>
      <vt:lpstr>Model insights – (Interaction of Checkouts, exit links categories, session time, page name, product id)</vt:lpstr>
      <vt:lpstr>Model insights – (Interaction of click depth and session time)</vt:lpstr>
      <vt:lpstr>Model insights – (Interaction of session time, # products, click depth, test type, entry page)</vt:lpstr>
      <vt:lpstr>Visits with no product id in traffic data may be overstating abandonment rate in reports</vt:lpstr>
      <vt:lpstr>Daily car and visit volume</vt:lpstr>
      <vt:lpstr>Daily car and visit volume</vt:lpstr>
      <vt:lpstr>Day of week car and visit volume</vt:lpstr>
      <vt:lpstr>Time of Day car and visit volume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Hirekabbigere Vedamurthy, Yashaswi</dc:creator>
  <cp:lastModifiedBy>Yashaswi H Vedamurthy</cp:lastModifiedBy>
  <cp:revision>14</cp:revision>
  <dcterms:created xsi:type="dcterms:W3CDTF">2022-11-29T15:48:52Z</dcterms:created>
  <dcterms:modified xsi:type="dcterms:W3CDTF">2022-12-08T16:25:50Z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